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6" r:id="rId5"/>
    <p:sldId id="257" r:id="rId6"/>
    <p:sldId id="258" r:id="rId7"/>
    <p:sldId id="259" r:id="rId8"/>
    <p:sldId id="260" r:id="rId9"/>
    <p:sldId id="261" r:id="rId1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138"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Bundgaard Brandt" userId="fc74fd0a-fb9a-452c-a8ee-2e942304516f" providerId="ADAL" clId="{47149AAB-5BEE-4D2C-B906-9DDDF1F06670}"/>
    <pc:docChg chg="modSld">
      <pc:chgData name="Karen Bundgaard Brandt" userId="fc74fd0a-fb9a-452c-a8ee-2e942304516f" providerId="ADAL" clId="{47149AAB-5BEE-4D2C-B906-9DDDF1F06670}" dt="2025-09-05T07:38:47.412" v="0" actId="6549"/>
      <pc:docMkLst>
        <pc:docMk/>
      </pc:docMkLst>
      <pc:sldChg chg="modSp mod">
        <pc:chgData name="Karen Bundgaard Brandt" userId="fc74fd0a-fb9a-452c-a8ee-2e942304516f" providerId="ADAL" clId="{47149AAB-5BEE-4D2C-B906-9DDDF1F06670}" dt="2025-09-05T07:38:47.412" v="0" actId="6549"/>
        <pc:sldMkLst>
          <pc:docMk/>
          <pc:sldMk cId="3311311895" sldId="256"/>
        </pc:sldMkLst>
        <pc:spChg chg="mod">
          <ac:chgData name="Karen Bundgaard Brandt" userId="fc74fd0a-fb9a-452c-a8ee-2e942304516f" providerId="ADAL" clId="{47149AAB-5BEE-4D2C-B906-9DDDF1F06670}" dt="2025-09-05T07:38:47.412" v="0" actId="6549"/>
          <ac:spMkLst>
            <pc:docMk/>
            <pc:sldMk cId="3311311895" sldId="256"/>
            <ac:spMk id="2" creationId="{47C692E5-5DA0-4087-9EB4-6045D7732B6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4F447B-59A4-4892-A899-7BB74A127764}" type="datetimeFigureOut">
              <a:rPr lang="da-DK" smtClean="0"/>
              <a:t>05-09-2025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34B6C7-05E8-4051-B3B6-181A020723DF}" type="slidenum">
              <a:rPr lang="da-DK" smtClean="0"/>
              <a:t>‹nr.›</a:t>
            </a:fld>
            <a:endParaRPr lang="da-DK"/>
          </a:p>
        </p:txBody>
      </p:sp>
    </p:spTree>
    <p:extLst>
      <p:ext uri="{BB962C8B-B14F-4D97-AF65-F5344CB8AC3E}">
        <p14:creationId xmlns:p14="http://schemas.microsoft.com/office/powerpoint/2010/main" val="3263287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file:///C:\Users\vpbbmi\Downloads\Bekymringsbrev%20til%20for%C3%A6ldre,%20november%202024.pdf"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viborg.dk/om-kommunen/nyheder-og-presse/nyheder/politikere-sender-bekymringsbrev-til-foraeldre-14158353/"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Der er set en bekymrende udvikling i indtaget af nikotinprodukter i hele landet. Også i Viborg. I december 2024 blev der sendt et bekymringsbrev ud til alle forældre til børn i 12-17 års alderen.  </a:t>
            </a:r>
            <a:r>
              <a:rPr lang="da-DK">
                <a:hlinkClick r:id="rId3"/>
              </a:rPr>
              <a:t>Bekymringsbrev til forældre, november 2024.pdf</a:t>
            </a:r>
            <a:endParaRPr lang="da-DK"/>
          </a:p>
          <a:p>
            <a:r>
              <a:rPr lang="da-DK"/>
              <a:t>Efter bekymringsbrevet blev der sendt en pressemeddelelse, hvor Katrine Rohde, formand i Børne- og unge udvalget og Stine Damborg fra social- og sundhedsudvalget udtalte sig. Dele af deres udtalelser er skrevet i </a:t>
            </a:r>
            <a:r>
              <a:rPr lang="da-DK" err="1"/>
              <a:t>slidet</a:t>
            </a:r>
            <a:r>
              <a:rPr lang="da-DK"/>
              <a:t>. </a:t>
            </a:r>
            <a:r>
              <a:rPr lang="da-DK">
                <a:hlinkClick r:id="rId4"/>
              </a:rPr>
              <a:t>Politikere sender bekymringsbrev til forældre (14158353) - Viborg Kommune</a:t>
            </a:r>
          </a:p>
        </p:txBody>
      </p:sp>
      <p:sp>
        <p:nvSpPr>
          <p:cNvPr id="4" name="Pladsholder til slidenummer 3"/>
          <p:cNvSpPr>
            <a:spLocks noGrp="1"/>
          </p:cNvSpPr>
          <p:nvPr>
            <p:ph type="sldNum" sz="quarter" idx="5"/>
          </p:nvPr>
        </p:nvSpPr>
        <p:spPr/>
        <p:txBody>
          <a:bodyPr/>
          <a:lstStyle/>
          <a:p>
            <a:fld id="{CE502FEF-56DB-48F7-B70A-370433B0A7E5}" type="slidenum">
              <a:rPr lang="da-DK" smtClean="0"/>
              <a:t>2</a:t>
            </a:fld>
            <a:endParaRPr lang="da-DK"/>
          </a:p>
        </p:txBody>
      </p:sp>
    </p:spTree>
    <p:extLst>
      <p:ext uri="{BB962C8B-B14F-4D97-AF65-F5344CB8AC3E}">
        <p14:creationId xmlns:p14="http://schemas.microsoft.com/office/powerpoint/2010/main" val="1250409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a:t>Indhold:</a:t>
            </a:r>
          </a:p>
          <a:p>
            <a:r>
              <a:rPr lang="da-DK"/>
              <a:t>Animation</a:t>
            </a:r>
            <a:endParaRPr lang="da-DK">
              <a:ea typeface="Calibri"/>
              <a:cs typeface="Calibri"/>
            </a:endParaRPr>
          </a:p>
          <a:p>
            <a:r>
              <a:rPr lang="da-DK"/>
              <a:t>Viden om forskellige produkter og dets </a:t>
            </a:r>
            <a:r>
              <a:rPr lang="da-DK" err="1"/>
              <a:t>skadesvirkninger</a:t>
            </a:r>
            <a:endParaRPr lang="da-DK"/>
          </a:p>
          <a:p>
            <a:r>
              <a:rPr lang="da-DK"/>
              <a:t>Lovgivning</a:t>
            </a:r>
            <a:endParaRPr lang="da-DK">
              <a:ea typeface="Calibri"/>
              <a:cs typeface="Calibri"/>
            </a:endParaRPr>
          </a:p>
          <a:p>
            <a:r>
              <a:rPr lang="da-DK"/>
              <a:t>Beskyttende faktorer og anbefalinger (evt. Kun som uddeling bagefter)</a:t>
            </a:r>
            <a:endParaRPr lang="da-DK">
              <a:ea typeface="Calibri"/>
              <a:cs typeface="Calibri"/>
            </a:endParaRPr>
          </a:p>
          <a:p>
            <a:r>
              <a:rPr lang="da-DK"/>
              <a:t>Ægte fortællinger?</a:t>
            </a:r>
            <a:endParaRPr lang="da-DK">
              <a:ea typeface="Calibri"/>
              <a:cs typeface="Calibri"/>
            </a:endParaRPr>
          </a:p>
          <a:p>
            <a:r>
              <a:rPr lang="da-DK"/>
              <a:t>Hvor kan du få mere viden?</a:t>
            </a:r>
            <a:endParaRPr lang="da-DK">
              <a:ea typeface="Calibri"/>
              <a:cs typeface="Calibri"/>
            </a:endParaRPr>
          </a:p>
          <a:p>
            <a:r>
              <a:rPr lang="da-DK"/>
              <a:t>Hvor kan du få hjælp?</a:t>
            </a:r>
            <a:endParaRPr lang="da-DK">
              <a:ea typeface="Calibri"/>
              <a:cs typeface="Calibri"/>
            </a:endParaRPr>
          </a:p>
          <a:p>
            <a:endParaRPr lang="da-DK"/>
          </a:p>
        </p:txBody>
      </p:sp>
      <p:sp>
        <p:nvSpPr>
          <p:cNvPr id="4" name="Pladsholder til slidenummer 3"/>
          <p:cNvSpPr>
            <a:spLocks noGrp="1"/>
          </p:cNvSpPr>
          <p:nvPr>
            <p:ph type="sldNum" sz="quarter" idx="5"/>
          </p:nvPr>
        </p:nvSpPr>
        <p:spPr/>
        <p:txBody>
          <a:bodyPr/>
          <a:lstStyle/>
          <a:p>
            <a:fld id="{CE502FEF-56DB-48F7-B70A-370433B0A7E5}" type="slidenum">
              <a:rPr lang="da-DK" smtClean="0"/>
              <a:t>3</a:t>
            </a:fld>
            <a:endParaRPr lang="da-DK"/>
          </a:p>
        </p:txBody>
      </p:sp>
    </p:spTree>
    <p:extLst>
      <p:ext uri="{BB962C8B-B14F-4D97-AF65-F5344CB8AC3E}">
        <p14:creationId xmlns:p14="http://schemas.microsoft.com/office/powerpoint/2010/main" val="1970652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EDE617-9163-4654-9D68-D00B85B7279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D8BBDD5-C200-43CE-BABC-282E7045D507}"/>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2387B72-BD47-47B4-9EC2-4CA566234ECE}"/>
              </a:ext>
            </a:extLst>
          </p:cNvPr>
          <p:cNvSpPr>
            <a:spLocks noGrp="1"/>
          </p:cNvSpPr>
          <p:nvPr>
            <p:ph type="dt" sz="half" idx="10"/>
          </p:nvPr>
        </p:nvSpPr>
        <p:spPr/>
        <p:txBody>
          <a:bodyPr/>
          <a:lstStyle/>
          <a:p>
            <a:fld id="{711CDCF7-13C6-43B8-8886-945BEF90DD06}" type="datetimeFigureOut">
              <a:rPr lang="da-DK" smtClean="0"/>
              <a:t>05-09-2025</a:t>
            </a:fld>
            <a:endParaRPr lang="da-DK"/>
          </a:p>
        </p:txBody>
      </p:sp>
      <p:sp>
        <p:nvSpPr>
          <p:cNvPr id="5" name="Pladsholder til sidefod 4">
            <a:extLst>
              <a:ext uri="{FF2B5EF4-FFF2-40B4-BE49-F238E27FC236}">
                <a16:creationId xmlns:a16="http://schemas.microsoft.com/office/drawing/2014/main" id="{58A6645F-1BC9-4E62-9AE0-7062614FC1D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8E5052A-FDE4-48E5-AEDD-0F5C046D05DC}"/>
              </a:ext>
            </a:extLst>
          </p:cNvPr>
          <p:cNvSpPr>
            <a:spLocks noGrp="1"/>
          </p:cNvSpPr>
          <p:nvPr>
            <p:ph type="sldNum" sz="quarter" idx="12"/>
          </p:nvPr>
        </p:nvSpPr>
        <p:spPr/>
        <p:txBody>
          <a:bodyPr/>
          <a:lstStyle/>
          <a:p>
            <a:fld id="{BBD03A0C-8577-4E28-A7AC-166B84439C9F}" type="slidenum">
              <a:rPr lang="da-DK" smtClean="0"/>
              <a:t>‹nr.›</a:t>
            </a:fld>
            <a:endParaRPr lang="da-DK"/>
          </a:p>
        </p:txBody>
      </p:sp>
    </p:spTree>
    <p:extLst>
      <p:ext uri="{BB962C8B-B14F-4D97-AF65-F5344CB8AC3E}">
        <p14:creationId xmlns:p14="http://schemas.microsoft.com/office/powerpoint/2010/main" val="40980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4DE0E2-1A5E-4496-BD0E-4E0482FC2EC9}"/>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CF711CF6-8430-4E37-9785-D0856564D6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7F1ABC0C-E6D9-43BA-9E0E-E1D508325829}"/>
              </a:ext>
            </a:extLst>
          </p:cNvPr>
          <p:cNvSpPr>
            <a:spLocks noGrp="1"/>
          </p:cNvSpPr>
          <p:nvPr>
            <p:ph type="dt" sz="half" idx="10"/>
          </p:nvPr>
        </p:nvSpPr>
        <p:spPr/>
        <p:txBody>
          <a:bodyPr/>
          <a:lstStyle/>
          <a:p>
            <a:fld id="{711CDCF7-13C6-43B8-8886-945BEF90DD06}" type="datetimeFigureOut">
              <a:rPr lang="da-DK" smtClean="0"/>
              <a:t>05-09-2025</a:t>
            </a:fld>
            <a:endParaRPr lang="da-DK"/>
          </a:p>
        </p:txBody>
      </p:sp>
      <p:sp>
        <p:nvSpPr>
          <p:cNvPr id="5" name="Pladsholder til sidefod 4">
            <a:extLst>
              <a:ext uri="{FF2B5EF4-FFF2-40B4-BE49-F238E27FC236}">
                <a16:creationId xmlns:a16="http://schemas.microsoft.com/office/drawing/2014/main" id="{AB4C8AD7-4865-4BD5-9C9C-F5D71E50126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7B04852-C766-4B8E-B93B-F822A84CE4F3}"/>
              </a:ext>
            </a:extLst>
          </p:cNvPr>
          <p:cNvSpPr>
            <a:spLocks noGrp="1"/>
          </p:cNvSpPr>
          <p:nvPr>
            <p:ph type="sldNum" sz="quarter" idx="12"/>
          </p:nvPr>
        </p:nvSpPr>
        <p:spPr/>
        <p:txBody>
          <a:bodyPr/>
          <a:lstStyle/>
          <a:p>
            <a:fld id="{BBD03A0C-8577-4E28-A7AC-166B84439C9F}" type="slidenum">
              <a:rPr lang="da-DK" smtClean="0"/>
              <a:t>‹nr.›</a:t>
            </a:fld>
            <a:endParaRPr lang="da-DK"/>
          </a:p>
        </p:txBody>
      </p:sp>
    </p:spTree>
    <p:extLst>
      <p:ext uri="{BB962C8B-B14F-4D97-AF65-F5344CB8AC3E}">
        <p14:creationId xmlns:p14="http://schemas.microsoft.com/office/powerpoint/2010/main" val="20338870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5E9639EC-3278-4B3B-A3EB-32A5E113E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F6A8B0B-5B4E-4A65-997E-68647A13B4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51ECD9A-05AA-4E17-A7F9-5471FC68D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CDCF7-13C6-43B8-8886-945BEF90DD06}" type="datetimeFigureOut">
              <a:rPr lang="da-DK" smtClean="0"/>
              <a:t>05-09-2025</a:t>
            </a:fld>
            <a:endParaRPr lang="da-DK"/>
          </a:p>
        </p:txBody>
      </p:sp>
      <p:sp>
        <p:nvSpPr>
          <p:cNvPr id="5" name="Pladsholder til sidefod 4">
            <a:extLst>
              <a:ext uri="{FF2B5EF4-FFF2-40B4-BE49-F238E27FC236}">
                <a16:creationId xmlns:a16="http://schemas.microsoft.com/office/drawing/2014/main" id="{2FFF5B2E-A379-443E-8C2B-1084A81662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DBE97481-40E1-4E51-8CEE-DABD009F12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D03A0C-8577-4E28-A7AC-166B84439C9F}" type="slidenum">
              <a:rPr lang="da-DK" smtClean="0"/>
              <a:t>‹nr.›</a:t>
            </a:fld>
            <a:endParaRPr lang="da-DK"/>
          </a:p>
        </p:txBody>
      </p:sp>
      <p:pic>
        <p:nvPicPr>
          <p:cNvPr id="7" name="Billede 6">
            <a:extLst>
              <a:ext uri="{FF2B5EF4-FFF2-40B4-BE49-F238E27FC236}">
                <a16:creationId xmlns:a16="http://schemas.microsoft.com/office/drawing/2014/main" id="{48E503BB-25AA-408A-A712-4580C4F090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8" name="Pladsholder til indhold 10" descr="Et billede, der indeholder tekst, clipart&#10;&#10;Automatisk genereret beskrivelse">
            <a:extLst>
              <a:ext uri="{FF2B5EF4-FFF2-40B4-BE49-F238E27FC236}">
                <a16:creationId xmlns:a16="http://schemas.microsoft.com/office/drawing/2014/main" id="{C56329BB-9463-4D38-907C-DE5CBB1C24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0075" y="6065386"/>
            <a:ext cx="2981325" cy="581928"/>
          </a:xfrm>
          <a:prstGeom prst="rect">
            <a:avLst/>
          </a:prstGeom>
        </p:spPr>
      </p:pic>
    </p:spTree>
    <p:extLst>
      <p:ext uri="{BB962C8B-B14F-4D97-AF65-F5344CB8AC3E}">
        <p14:creationId xmlns:p14="http://schemas.microsoft.com/office/powerpoint/2010/main" val="2197981590"/>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nikotinfriung.dk/nysgerrig/film-om-boern-og-unges-nikotinforbru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sundhedscenter.viborg.dk/for-borgere/sundhedstilbud-uden-henvisning/et-roeg-og-nikotinfrit-liv/for-foraeldre-til-boern-og-unge-der-bruger-nikotinprodukter/" TargetMode="External"/><Relationship Id="rId2" Type="http://schemas.openxmlformats.org/officeDocument/2006/relationships/hyperlink" Target="https://nikotinfriung.dk/"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C692E5-5DA0-4087-9EB4-6045D7732B69}"/>
              </a:ext>
            </a:extLst>
          </p:cNvPr>
          <p:cNvSpPr>
            <a:spLocks noGrp="1"/>
          </p:cNvSpPr>
          <p:nvPr>
            <p:ph type="ctrTitle"/>
          </p:nvPr>
        </p:nvSpPr>
        <p:spPr>
          <a:xfrm>
            <a:off x="1524000" y="2235200"/>
            <a:ext cx="9144000" cy="2387600"/>
          </a:xfrm>
        </p:spPr>
        <p:txBody>
          <a:bodyPr>
            <a:normAutofit/>
          </a:bodyPr>
          <a:lstStyle/>
          <a:p>
            <a:r>
              <a:rPr lang="da-DK" sz="7200" b="1" dirty="0">
                <a:solidFill>
                  <a:srgbClr val="003E32"/>
                </a:solidFill>
                <a:latin typeface="Bookman Old Style" panose="02050604050505020204" pitchFamily="18" charset="0"/>
              </a:rPr>
              <a:t>Forældremøde</a:t>
            </a:r>
            <a:br>
              <a:rPr lang="da-DK" sz="7200" b="1">
                <a:solidFill>
                  <a:srgbClr val="003E32"/>
                </a:solidFill>
                <a:latin typeface="Bookman Old Style" panose="02050604050505020204" pitchFamily="18" charset="0"/>
              </a:rPr>
            </a:br>
            <a:endParaRPr lang="da-DK" sz="7200" b="1" dirty="0">
              <a:solidFill>
                <a:srgbClr val="003E32"/>
              </a:solidFill>
              <a:latin typeface="Bookman Old Style" panose="02050604050505020204" pitchFamily="18" charset="0"/>
            </a:endParaRPr>
          </a:p>
        </p:txBody>
      </p:sp>
    </p:spTree>
    <p:extLst>
      <p:ext uri="{BB962C8B-B14F-4D97-AF65-F5344CB8AC3E}">
        <p14:creationId xmlns:p14="http://schemas.microsoft.com/office/powerpoint/2010/main" val="3311311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665295-0161-BA97-73D8-1B1E211E4363}"/>
              </a:ext>
            </a:extLst>
          </p:cNvPr>
          <p:cNvSpPr>
            <a:spLocks noGrp="1"/>
          </p:cNvSpPr>
          <p:nvPr>
            <p:ph type="title"/>
          </p:nvPr>
        </p:nvSpPr>
        <p:spPr/>
        <p:txBody>
          <a:bodyPr/>
          <a:lstStyle/>
          <a:p>
            <a:r>
              <a:rPr lang="da-DK" sz="4000"/>
              <a:t>Hvorfor taler vi om tobak og nikotinprodukter?</a:t>
            </a:r>
          </a:p>
        </p:txBody>
      </p:sp>
      <p:sp>
        <p:nvSpPr>
          <p:cNvPr id="3" name="Pladsholder til indhold 2">
            <a:extLst>
              <a:ext uri="{FF2B5EF4-FFF2-40B4-BE49-F238E27FC236}">
                <a16:creationId xmlns:a16="http://schemas.microsoft.com/office/drawing/2014/main" id="{1A1D4F55-E704-7226-80F4-70C3F0ADF128}"/>
              </a:ext>
            </a:extLst>
          </p:cNvPr>
          <p:cNvSpPr>
            <a:spLocks noGrp="1"/>
          </p:cNvSpPr>
          <p:nvPr>
            <p:ph idx="1"/>
          </p:nvPr>
        </p:nvSpPr>
        <p:spPr>
          <a:xfrm>
            <a:off x="838200" y="1550458"/>
            <a:ext cx="10515600" cy="4351338"/>
          </a:xfrm>
        </p:spPr>
        <p:txBody>
          <a:bodyPr vert="horz" lIns="91440" tIns="45720" rIns="91440" bIns="45720" rtlCol="0" anchor="t">
            <a:normAutofit fontScale="92500" lnSpcReduction="20000"/>
          </a:bodyPr>
          <a:lstStyle/>
          <a:p>
            <a:r>
              <a:rPr lang="da-DK" sz="2200">
                <a:solidFill>
                  <a:srgbClr val="000000"/>
                </a:solidFill>
              </a:rPr>
              <a:t>I Viborg Kommune er vi bekymrede over et stigende brug af nikotinprodukter blandt børn og unge. </a:t>
            </a:r>
            <a:r>
              <a:rPr lang="da-DK" sz="2200">
                <a:ea typeface="Calibri"/>
                <a:cs typeface="Calibri"/>
              </a:rPr>
              <a:t>Vi vil gerne give jer forældre viden omkring nikotinprodukter og deres virkning samt redskaber til forebyggende at kunne tale med jeres børn og unge omkring det. Som forælder, har du stor indflydelse på dit barns holdning til nikotin. Unge, som taler og laver aftaler, med deres forældre om nikotin, er mindre tilbøjelige til at bruge produkterne. </a:t>
            </a:r>
            <a:endParaRPr lang="en-US"/>
          </a:p>
          <a:p>
            <a:pPr marL="0" indent="0">
              <a:buNone/>
            </a:pPr>
            <a:endParaRPr lang="da-DK" sz="2200" i="1">
              <a:ea typeface="+mn-lt"/>
              <a:cs typeface="+mn-lt"/>
            </a:endParaRPr>
          </a:p>
          <a:p>
            <a:pPr marL="0" indent="0">
              <a:buNone/>
            </a:pPr>
            <a:r>
              <a:rPr lang="da-DK" sz="2200" i="1">
                <a:ea typeface="+mn-lt"/>
                <a:cs typeface="+mn-lt"/>
              </a:rPr>
              <a:t>"Vi opfordrer stærkt forældrene til at tale med deres børn, så vi sammen kan få stoppet de unges forbrug af disse produkter". (</a:t>
            </a:r>
            <a:r>
              <a:rPr lang="da-DK" sz="1500" i="1">
                <a:ea typeface="+mn-lt"/>
                <a:cs typeface="+mn-lt"/>
              </a:rPr>
              <a:t>Stine Damborg</a:t>
            </a:r>
            <a:r>
              <a:rPr lang="da-DK" sz="2200" i="1">
                <a:ea typeface="+mn-lt"/>
                <a:cs typeface="+mn-lt"/>
              </a:rPr>
              <a:t>, </a:t>
            </a:r>
            <a:r>
              <a:rPr lang="da-DK" sz="1500" i="1">
                <a:ea typeface="+mn-lt"/>
                <a:cs typeface="+mn-lt"/>
              </a:rPr>
              <a:t>Formand for Social- og Sundhedsudvalget</a:t>
            </a:r>
            <a:r>
              <a:rPr lang="da-DK" sz="2200" i="1">
                <a:ea typeface="+mn-lt"/>
                <a:cs typeface="+mn-lt"/>
              </a:rPr>
              <a:t>)</a:t>
            </a:r>
          </a:p>
          <a:p>
            <a:pPr marL="0" indent="0">
              <a:buNone/>
            </a:pPr>
            <a:endParaRPr lang="da-DK" sz="2200" i="1"/>
          </a:p>
          <a:p>
            <a:pPr marL="0" indent="0">
              <a:buNone/>
            </a:pPr>
            <a:r>
              <a:rPr lang="da-DK" sz="2200" i="1"/>
              <a:t>"</a:t>
            </a:r>
            <a:r>
              <a:rPr lang="da-DK" sz="2200" b="0" i="1">
                <a:effectLst/>
              </a:rPr>
              <a:t>Det skal stå soleklart for vores børn og unge, at vi tager afstand fra nikotinprodukterne, og at vi bekymrer os om dem</a:t>
            </a:r>
            <a:r>
              <a:rPr lang="da-DK" sz="2200" i="1"/>
              <a:t>".</a:t>
            </a:r>
            <a:r>
              <a:rPr lang="da-DK" sz="2200" b="0" i="1">
                <a:effectLst/>
              </a:rPr>
              <a:t> (</a:t>
            </a:r>
            <a:r>
              <a:rPr lang="da-DK" sz="1500" b="0" i="1">
                <a:effectLst/>
              </a:rPr>
              <a:t>Katrine Rohde</a:t>
            </a:r>
            <a:r>
              <a:rPr lang="da-DK" sz="2200" b="0" i="1">
                <a:effectLst/>
              </a:rPr>
              <a:t>, </a:t>
            </a:r>
            <a:r>
              <a:rPr lang="da-DK" sz="1500" b="0" i="1">
                <a:effectLst/>
              </a:rPr>
              <a:t>Formand for Børne- og Ungdomsudvalget</a:t>
            </a:r>
            <a:r>
              <a:rPr lang="da-DK" sz="2200" b="0" i="1">
                <a:effectLst/>
              </a:rPr>
              <a:t>)</a:t>
            </a:r>
            <a:endParaRPr lang="da-DK" sz="2200" b="0" i="1">
              <a:effectLst/>
              <a:ea typeface="Calibri" panose="020F0502020204030204"/>
              <a:cs typeface="Calibri" panose="020F0502020204030204"/>
            </a:endParaRPr>
          </a:p>
          <a:p>
            <a:pPr marL="0" indent="0">
              <a:buNone/>
            </a:pPr>
            <a:endParaRPr lang="da-DK" sz="2200" i="1">
              <a:ea typeface="Calibri"/>
              <a:cs typeface="Calibri"/>
            </a:endParaRPr>
          </a:p>
          <a:p>
            <a:r>
              <a:rPr lang="da-DK" sz="2200"/>
              <a:t>I Viborg Kommune er vores skoletid nikotinfri. Det har vi som skole og forældre et fælles ansvar for at sikre i et tæt samarbejde, hvor vi sikre et nikotinfrit fællesskab og miljø i skolen og samtidig hjælper de unge, der af den ene eller anden årsag har fået et nikotinforbrug og dermed bliver udfordret på at leve op til de rammer.</a:t>
            </a:r>
            <a:endParaRPr lang="da-DK" sz="2200">
              <a:ea typeface="Calibri"/>
              <a:cs typeface="Calibri"/>
            </a:endParaRPr>
          </a:p>
          <a:p>
            <a:pPr marL="0" indent="0">
              <a:buNone/>
            </a:pPr>
            <a:endParaRPr lang="da-DK" sz="2400">
              <a:ea typeface="Calibri"/>
              <a:cs typeface="Calibri"/>
            </a:endParaRPr>
          </a:p>
        </p:txBody>
      </p:sp>
    </p:spTree>
    <p:extLst>
      <p:ext uri="{BB962C8B-B14F-4D97-AF65-F5344CB8AC3E}">
        <p14:creationId xmlns:p14="http://schemas.microsoft.com/office/powerpoint/2010/main" val="672354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CC7644-D6F1-655D-8774-0186E84115E0}"/>
              </a:ext>
            </a:extLst>
          </p:cNvPr>
          <p:cNvSpPr>
            <a:spLocks noGrp="1"/>
          </p:cNvSpPr>
          <p:nvPr>
            <p:ph type="title"/>
          </p:nvPr>
        </p:nvSpPr>
        <p:spPr/>
        <p:txBody>
          <a:bodyPr/>
          <a:lstStyle/>
          <a:p>
            <a:r>
              <a:rPr lang="da-DK" dirty="0"/>
              <a:t>Film om nikotinprodukter – </a:t>
            </a:r>
            <a:r>
              <a:rPr lang="da-DK" dirty="0">
                <a:ea typeface="+mj-lt"/>
                <a:cs typeface="+mj-lt"/>
                <a:hlinkClick r:id="rId3"/>
              </a:rPr>
              <a:t>Film om børn og unges nikotinforbrug - Nikotinfriung.dk</a:t>
            </a:r>
            <a:endParaRPr lang="da-DK">
              <a:ea typeface="Calibri Light"/>
              <a:cs typeface="Calibri Light"/>
            </a:endParaRPr>
          </a:p>
        </p:txBody>
      </p:sp>
      <p:pic>
        <p:nvPicPr>
          <p:cNvPr id="4" name="Content Placeholder 3" descr="Video plakat">
            <a:extLst>
              <a:ext uri="{FF2B5EF4-FFF2-40B4-BE49-F238E27FC236}">
                <a16:creationId xmlns:a16="http://schemas.microsoft.com/office/drawing/2014/main" id="{8D12BAF6-000B-582C-71B3-83BA14E172C4}"/>
              </a:ext>
            </a:extLst>
          </p:cNvPr>
          <p:cNvPicPr>
            <a:picLocks noGrp="1" noChangeAspect="1"/>
          </p:cNvPicPr>
          <p:nvPr>
            <p:ph idx="1"/>
          </p:nvPr>
        </p:nvPicPr>
        <p:blipFill>
          <a:blip r:embed="rId4"/>
          <a:stretch>
            <a:fillRect/>
          </a:stretch>
        </p:blipFill>
        <p:spPr>
          <a:xfrm>
            <a:off x="2228144" y="1825625"/>
            <a:ext cx="7735712" cy="4351338"/>
          </a:xfrm>
          <a:prstGeom prst="rect">
            <a:avLst/>
          </a:prstGeom>
        </p:spPr>
      </p:pic>
    </p:spTree>
    <p:extLst>
      <p:ext uri="{BB962C8B-B14F-4D97-AF65-F5344CB8AC3E}">
        <p14:creationId xmlns:p14="http://schemas.microsoft.com/office/powerpoint/2010/main" val="4001322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B5CC8C-ACF2-E693-E799-4BDF54F584E6}"/>
              </a:ext>
            </a:extLst>
          </p:cNvPr>
          <p:cNvSpPr>
            <a:spLocks noGrp="1"/>
          </p:cNvSpPr>
          <p:nvPr>
            <p:ph type="title"/>
          </p:nvPr>
        </p:nvSpPr>
        <p:spPr/>
        <p:txBody>
          <a:bodyPr/>
          <a:lstStyle/>
          <a:p>
            <a:r>
              <a:rPr lang="da-DK"/>
              <a:t>Spørgsmål til refleksion i grupper af ca. 5</a:t>
            </a:r>
          </a:p>
        </p:txBody>
      </p:sp>
      <p:sp>
        <p:nvSpPr>
          <p:cNvPr id="3" name="Pladsholder til indhold 2">
            <a:extLst>
              <a:ext uri="{FF2B5EF4-FFF2-40B4-BE49-F238E27FC236}">
                <a16:creationId xmlns:a16="http://schemas.microsoft.com/office/drawing/2014/main" id="{37AC5867-5BA3-4A3A-21ED-D04DCC2AD840}"/>
              </a:ext>
            </a:extLst>
          </p:cNvPr>
          <p:cNvSpPr>
            <a:spLocks noGrp="1"/>
          </p:cNvSpPr>
          <p:nvPr>
            <p:ph idx="1"/>
          </p:nvPr>
        </p:nvSpPr>
        <p:spPr/>
        <p:txBody>
          <a:bodyPr vert="horz" lIns="91440" tIns="45720" rIns="91440" bIns="45720" rtlCol="0" anchor="t">
            <a:normAutofit/>
          </a:bodyPr>
          <a:lstStyle/>
          <a:p>
            <a:r>
              <a:rPr lang="da-DK"/>
              <a:t>Hvad giver videoen anledning til af refleksioner?</a:t>
            </a:r>
          </a:p>
          <a:p>
            <a:r>
              <a:rPr lang="da-DK"/>
              <a:t>Hvilke tanker om unge og nikotin får du, når du ser videoen?</a:t>
            </a:r>
            <a:endParaRPr lang="da-DK">
              <a:ea typeface="Calibri"/>
              <a:cs typeface="Calibri"/>
            </a:endParaRPr>
          </a:p>
          <a:p>
            <a:r>
              <a:rPr lang="da-DK">
                <a:ea typeface="Calibri"/>
                <a:cs typeface="Calibri"/>
              </a:rPr>
              <a:t>Snakker du med dit barn om nikotinprodukter?</a:t>
            </a:r>
          </a:p>
          <a:p>
            <a:r>
              <a:rPr lang="da-DK">
                <a:ea typeface="Calibri"/>
                <a:cs typeface="Calibri"/>
              </a:rPr>
              <a:t>Hvad kan vi som forældregruppe gøre forebyggende, for at nikotin ikke bliver en del af vores børns fællesskab?</a:t>
            </a:r>
          </a:p>
          <a:p>
            <a:pPr marL="0" indent="0">
              <a:buNone/>
            </a:pPr>
            <a:endParaRPr lang="da-DK">
              <a:ea typeface="Calibri"/>
              <a:cs typeface="Calibri"/>
            </a:endParaRPr>
          </a:p>
          <a:p>
            <a:endParaRPr lang="da-DK"/>
          </a:p>
          <a:p>
            <a:endParaRPr lang="da-DK">
              <a:ea typeface="Calibri" panose="020F0502020204030204"/>
              <a:cs typeface="Calibri" panose="020F0502020204030204"/>
            </a:endParaRPr>
          </a:p>
        </p:txBody>
      </p:sp>
    </p:spTree>
    <p:extLst>
      <p:ext uri="{BB962C8B-B14F-4D97-AF65-F5344CB8AC3E}">
        <p14:creationId xmlns:p14="http://schemas.microsoft.com/office/powerpoint/2010/main" val="1427990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BD1BB1-0208-C1BB-3BBB-03C6455E7A94}"/>
              </a:ext>
            </a:extLst>
          </p:cNvPr>
          <p:cNvSpPr>
            <a:spLocks noGrp="1"/>
          </p:cNvSpPr>
          <p:nvPr>
            <p:ph type="title"/>
          </p:nvPr>
        </p:nvSpPr>
        <p:spPr/>
        <p:txBody>
          <a:bodyPr/>
          <a:lstStyle/>
          <a:p>
            <a:r>
              <a:rPr lang="da-DK"/>
              <a:t>Hvad gør skolen, når de opdager en problematik?</a:t>
            </a:r>
          </a:p>
        </p:txBody>
      </p:sp>
      <p:sp>
        <p:nvSpPr>
          <p:cNvPr id="3" name="Pladsholder til indhold 2">
            <a:extLst>
              <a:ext uri="{FF2B5EF4-FFF2-40B4-BE49-F238E27FC236}">
                <a16:creationId xmlns:a16="http://schemas.microsoft.com/office/drawing/2014/main" id="{6C16358B-083A-F4FB-8208-81E421CF1F90}"/>
              </a:ext>
            </a:extLst>
          </p:cNvPr>
          <p:cNvSpPr>
            <a:spLocks noGrp="1"/>
          </p:cNvSpPr>
          <p:nvPr>
            <p:ph idx="1"/>
          </p:nvPr>
        </p:nvSpPr>
        <p:spPr/>
        <p:txBody>
          <a:bodyPr vert="horz" lIns="91440" tIns="45720" rIns="91440" bIns="45720" rtlCol="0" anchor="t">
            <a:normAutofit/>
          </a:bodyPr>
          <a:lstStyle/>
          <a:p>
            <a:r>
              <a:rPr lang="da-DK"/>
              <a:t>(udfyldes af skolen selv - lokalt)</a:t>
            </a:r>
          </a:p>
          <a:p>
            <a:r>
              <a:rPr lang="da-DK">
                <a:ea typeface="Calibri"/>
                <a:cs typeface="Calibri"/>
              </a:rPr>
              <a:t>Handlevejledningen.</a:t>
            </a:r>
          </a:p>
          <a:p>
            <a:r>
              <a:rPr lang="da-DK">
                <a:ea typeface="Calibri"/>
                <a:cs typeface="Calibri"/>
              </a:rPr>
              <a:t>Evt. undervisning (se Sundhedsstyrelsens nye materiale)</a:t>
            </a:r>
          </a:p>
          <a:p>
            <a:r>
              <a:rPr lang="da-DK">
                <a:ea typeface="Calibri"/>
                <a:cs typeface="Calibri"/>
              </a:rPr>
              <a:t>Forventninger til forældre i forhold til fælles ansvar</a:t>
            </a:r>
          </a:p>
          <a:p>
            <a:pPr marL="0" indent="0">
              <a:buNone/>
            </a:pPr>
            <a:endParaRPr lang="da-DK">
              <a:ea typeface="Calibri"/>
              <a:cs typeface="Calibri"/>
            </a:endParaRPr>
          </a:p>
          <a:p>
            <a:pPr marL="0" indent="0">
              <a:buNone/>
            </a:pPr>
            <a:r>
              <a:rPr lang="da-DK">
                <a:ea typeface="Calibri"/>
                <a:cs typeface="Calibri"/>
              </a:rPr>
              <a:t>Udfyld dette slide med skolens ledelse</a:t>
            </a:r>
          </a:p>
        </p:txBody>
      </p:sp>
    </p:spTree>
    <p:extLst>
      <p:ext uri="{BB962C8B-B14F-4D97-AF65-F5344CB8AC3E}">
        <p14:creationId xmlns:p14="http://schemas.microsoft.com/office/powerpoint/2010/main" val="3901694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2D388-A3EB-5134-7526-031FBC30B4A4}"/>
              </a:ext>
            </a:extLst>
          </p:cNvPr>
          <p:cNvSpPr>
            <a:spLocks noGrp="1"/>
          </p:cNvSpPr>
          <p:nvPr>
            <p:ph type="title"/>
          </p:nvPr>
        </p:nvSpPr>
        <p:spPr/>
        <p:txBody>
          <a:bodyPr/>
          <a:lstStyle/>
          <a:p>
            <a:r>
              <a:rPr lang="en-US" err="1">
                <a:ea typeface="Calibri Light"/>
                <a:cs typeface="Calibri Light"/>
              </a:rPr>
              <a:t>Hvor</a:t>
            </a:r>
            <a:r>
              <a:rPr lang="en-US">
                <a:ea typeface="Calibri Light"/>
                <a:cs typeface="Calibri Light"/>
              </a:rPr>
              <a:t> </a:t>
            </a:r>
            <a:r>
              <a:rPr lang="en-US" err="1">
                <a:ea typeface="Calibri Light"/>
                <a:cs typeface="Calibri Light"/>
              </a:rPr>
              <a:t>kan</a:t>
            </a:r>
            <a:r>
              <a:rPr lang="en-US">
                <a:ea typeface="Calibri Light"/>
                <a:cs typeface="Calibri Light"/>
              </a:rPr>
              <a:t> du </a:t>
            </a:r>
            <a:r>
              <a:rPr lang="en-US" err="1">
                <a:ea typeface="Calibri Light"/>
                <a:cs typeface="Calibri Light"/>
              </a:rPr>
              <a:t>finde</a:t>
            </a:r>
            <a:r>
              <a:rPr lang="en-US">
                <a:ea typeface="Calibri Light"/>
                <a:cs typeface="Calibri Light"/>
              </a:rPr>
              <a:t> mere </a:t>
            </a:r>
            <a:r>
              <a:rPr lang="en-US" err="1">
                <a:ea typeface="Calibri Light"/>
                <a:cs typeface="Calibri Light"/>
              </a:rPr>
              <a:t>viden</a:t>
            </a:r>
            <a:r>
              <a:rPr lang="en-US">
                <a:ea typeface="Calibri Light"/>
                <a:cs typeface="Calibri Light"/>
              </a:rPr>
              <a:t>, </a:t>
            </a:r>
            <a:r>
              <a:rPr lang="en-US" err="1">
                <a:ea typeface="Calibri Light"/>
                <a:cs typeface="Calibri Light"/>
              </a:rPr>
              <a:t>råd</a:t>
            </a:r>
            <a:r>
              <a:rPr lang="en-US">
                <a:ea typeface="Calibri Light"/>
                <a:cs typeface="Calibri Light"/>
              </a:rPr>
              <a:t> og </a:t>
            </a:r>
            <a:r>
              <a:rPr lang="en-US" err="1">
                <a:ea typeface="Calibri Light"/>
                <a:cs typeface="Calibri Light"/>
              </a:rPr>
              <a:t>vejledning</a:t>
            </a:r>
            <a:r>
              <a:rPr lang="en-US">
                <a:ea typeface="Calibri Light"/>
                <a:cs typeface="Calibri Light"/>
              </a:rPr>
              <a:t>?</a:t>
            </a:r>
          </a:p>
        </p:txBody>
      </p:sp>
      <p:sp>
        <p:nvSpPr>
          <p:cNvPr id="3" name="Content Placeholder 2">
            <a:extLst>
              <a:ext uri="{FF2B5EF4-FFF2-40B4-BE49-F238E27FC236}">
                <a16:creationId xmlns:a16="http://schemas.microsoft.com/office/drawing/2014/main" id="{3312C117-EE88-B4D5-17E9-C896F7B0DE2B}"/>
              </a:ext>
            </a:extLst>
          </p:cNvPr>
          <p:cNvSpPr>
            <a:spLocks noGrp="1"/>
          </p:cNvSpPr>
          <p:nvPr>
            <p:ph idx="1"/>
          </p:nvPr>
        </p:nvSpPr>
        <p:spPr/>
        <p:txBody>
          <a:bodyPr vert="horz" lIns="91440" tIns="45720" rIns="91440" bIns="45720" rtlCol="0" anchor="t">
            <a:normAutofit fontScale="92500" lnSpcReduction="10000"/>
          </a:bodyPr>
          <a:lstStyle/>
          <a:p>
            <a:r>
              <a:rPr lang="en-US" dirty="0">
                <a:ea typeface="Calibri"/>
                <a:cs typeface="Calibri"/>
              </a:rPr>
              <a:t>For mere </a:t>
            </a:r>
            <a:r>
              <a:rPr lang="en-US" err="1">
                <a:ea typeface="Calibri"/>
                <a:cs typeface="Calibri"/>
              </a:rPr>
              <a:t>viden</a:t>
            </a:r>
            <a:r>
              <a:rPr lang="en-US" dirty="0">
                <a:ea typeface="Calibri"/>
                <a:cs typeface="Calibri"/>
              </a:rPr>
              <a:t> om </a:t>
            </a:r>
            <a:r>
              <a:rPr lang="en-US" err="1">
                <a:ea typeface="Calibri"/>
                <a:cs typeface="Calibri"/>
              </a:rPr>
              <a:t>nikotin</a:t>
            </a:r>
            <a:r>
              <a:rPr lang="en-US" dirty="0">
                <a:ea typeface="Calibri"/>
                <a:cs typeface="Calibri"/>
              </a:rPr>
              <a:t> </a:t>
            </a:r>
            <a:r>
              <a:rPr lang="en-US" err="1">
                <a:ea typeface="Calibri"/>
                <a:cs typeface="Calibri"/>
              </a:rPr>
              <a:t>og</a:t>
            </a:r>
            <a:r>
              <a:rPr lang="en-US" dirty="0">
                <a:ea typeface="Calibri"/>
                <a:cs typeface="Calibri"/>
              </a:rPr>
              <a:t> </a:t>
            </a:r>
            <a:r>
              <a:rPr lang="en-US" err="1">
                <a:ea typeface="Calibri"/>
                <a:cs typeface="Calibri"/>
              </a:rPr>
              <a:t>produkter</a:t>
            </a:r>
            <a:r>
              <a:rPr lang="en-US" dirty="0">
                <a:ea typeface="Calibri"/>
                <a:cs typeface="Calibri"/>
              </a:rPr>
              <a:t> her: </a:t>
            </a:r>
            <a:br>
              <a:rPr lang="en-US" dirty="0">
                <a:ea typeface="Calibri"/>
                <a:cs typeface="Calibri"/>
              </a:rPr>
            </a:br>
            <a:r>
              <a:rPr lang="en-US" dirty="0">
                <a:ea typeface="+mn-lt"/>
                <a:cs typeface="+mn-lt"/>
                <a:hlinkClick r:id="rId2"/>
              </a:rPr>
              <a:t>Forside - Nikotinfriung.dk</a:t>
            </a:r>
            <a:endParaRPr lang="en-US">
              <a:ea typeface="Calibri"/>
              <a:cs typeface="Calibri"/>
            </a:endParaRPr>
          </a:p>
          <a:p>
            <a:endParaRPr lang="en-US"/>
          </a:p>
          <a:p>
            <a:r>
              <a:rPr lang="en-US" err="1">
                <a:ea typeface="Calibri"/>
                <a:cs typeface="Calibri"/>
              </a:rPr>
              <a:t>Sundhedscenter</a:t>
            </a:r>
            <a:r>
              <a:rPr lang="en-US" dirty="0">
                <a:ea typeface="Calibri"/>
                <a:cs typeface="Calibri"/>
              </a:rPr>
              <a:t> Viborg: </a:t>
            </a:r>
            <a:br>
              <a:rPr lang="en-US" dirty="0">
                <a:ea typeface="Calibri"/>
                <a:cs typeface="Calibri"/>
              </a:rPr>
            </a:br>
            <a:r>
              <a:rPr lang="en-US" err="1">
                <a:ea typeface="Calibri"/>
                <a:cs typeface="Calibri"/>
              </a:rPr>
              <a:t>Råd</a:t>
            </a:r>
            <a:r>
              <a:rPr lang="en-US" dirty="0">
                <a:ea typeface="Calibri"/>
                <a:cs typeface="Calibri"/>
              </a:rPr>
              <a:t> </a:t>
            </a:r>
            <a:r>
              <a:rPr lang="en-US" err="1">
                <a:ea typeface="Calibri"/>
                <a:cs typeface="Calibri"/>
              </a:rPr>
              <a:t>og</a:t>
            </a:r>
            <a:r>
              <a:rPr lang="en-US" dirty="0">
                <a:ea typeface="Calibri"/>
                <a:cs typeface="Calibri"/>
              </a:rPr>
              <a:t> </a:t>
            </a:r>
            <a:r>
              <a:rPr lang="en-US" err="1">
                <a:ea typeface="Calibri"/>
                <a:cs typeface="Calibri"/>
              </a:rPr>
              <a:t>vejledning</a:t>
            </a:r>
            <a:r>
              <a:rPr lang="en-US" dirty="0">
                <a:ea typeface="Calibri"/>
                <a:cs typeface="Calibri"/>
              </a:rPr>
              <a:t> </a:t>
            </a:r>
            <a:r>
              <a:rPr lang="en-US" err="1">
                <a:ea typeface="Calibri"/>
                <a:cs typeface="Calibri"/>
              </a:rPr>
              <a:t>til</a:t>
            </a:r>
            <a:r>
              <a:rPr lang="en-US" dirty="0">
                <a:ea typeface="Calibri"/>
                <a:cs typeface="Calibri"/>
              </a:rPr>
              <a:t> </a:t>
            </a:r>
            <a:r>
              <a:rPr lang="en-US" err="1">
                <a:ea typeface="Calibri"/>
                <a:cs typeface="Calibri"/>
              </a:rPr>
              <a:t>forældre</a:t>
            </a:r>
            <a:r>
              <a:rPr lang="en-US" dirty="0">
                <a:ea typeface="Calibri"/>
                <a:cs typeface="Calibri"/>
              </a:rPr>
              <a:t> </a:t>
            </a:r>
            <a:r>
              <a:rPr lang="en-US" err="1">
                <a:ea typeface="Calibri"/>
                <a:cs typeface="Calibri"/>
              </a:rPr>
              <a:t>og</a:t>
            </a:r>
            <a:r>
              <a:rPr lang="en-US" dirty="0">
                <a:ea typeface="Calibri"/>
                <a:cs typeface="Calibri"/>
              </a:rPr>
              <a:t> </a:t>
            </a:r>
            <a:r>
              <a:rPr lang="en-US" err="1">
                <a:ea typeface="Calibri"/>
                <a:cs typeface="Calibri"/>
              </a:rPr>
              <a:t>unge</a:t>
            </a:r>
            <a:r>
              <a:rPr lang="en-US" dirty="0">
                <a:ea typeface="Calibri"/>
                <a:cs typeface="Calibri"/>
              </a:rPr>
              <a:t>. Du er </a:t>
            </a:r>
            <a:r>
              <a:rPr lang="en-US" err="1">
                <a:ea typeface="Calibri"/>
                <a:cs typeface="Calibri"/>
              </a:rPr>
              <a:t>velkommen</a:t>
            </a:r>
            <a:r>
              <a:rPr lang="en-US" dirty="0">
                <a:ea typeface="Calibri"/>
                <a:cs typeface="Calibri"/>
              </a:rPr>
              <a:t> </a:t>
            </a:r>
            <a:r>
              <a:rPr lang="en-US" err="1">
                <a:ea typeface="Calibri"/>
                <a:cs typeface="Calibri"/>
              </a:rPr>
              <a:t>til</a:t>
            </a:r>
            <a:r>
              <a:rPr lang="en-US" dirty="0">
                <a:ea typeface="Calibri"/>
                <a:cs typeface="Calibri"/>
              </a:rPr>
              <a:t> </a:t>
            </a:r>
            <a:r>
              <a:rPr lang="en-US" err="1">
                <a:ea typeface="Calibri"/>
                <a:cs typeface="Calibri"/>
              </a:rPr>
              <a:t>kontakt</a:t>
            </a:r>
            <a:r>
              <a:rPr lang="en-US" dirty="0">
                <a:ea typeface="Calibri"/>
                <a:cs typeface="Calibri"/>
              </a:rPr>
              <a:t> </a:t>
            </a:r>
            <a:r>
              <a:rPr lang="en-US" err="1">
                <a:ea typeface="Calibri"/>
                <a:cs typeface="Calibri"/>
              </a:rPr>
              <a:t>uanset</a:t>
            </a:r>
            <a:r>
              <a:rPr lang="en-US" dirty="0">
                <a:ea typeface="Calibri"/>
                <a:cs typeface="Calibri"/>
              </a:rPr>
              <a:t> om </a:t>
            </a:r>
            <a:r>
              <a:rPr lang="en-US" err="1">
                <a:ea typeface="Calibri"/>
                <a:cs typeface="Calibri"/>
              </a:rPr>
              <a:t>dit</a:t>
            </a:r>
            <a:r>
              <a:rPr lang="en-US" dirty="0">
                <a:ea typeface="Calibri"/>
                <a:cs typeface="Calibri"/>
              </a:rPr>
              <a:t> barn er </a:t>
            </a:r>
            <a:r>
              <a:rPr lang="en-US" err="1">
                <a:ea typeface="Calibri"/>
                <a:cs typeface="Calibri"/>
              </a:rPr>
              <a:t>nysgerrig</a:t>
            </a:r>
            <a:r>
              <a:rPr lang="en-US" dirty="0">
                <a:ea typeface="Calibri"/>
                <a:cs typeface="Calibri"/>
              </a:rPr>
              <a:t>, </a:t>
            </a:r>
            <a:r>
              <a:rPr lang="en-US" err="1">
                <a:ea typeface="Calibri"/>
                <a:cs typeface="Calibri"/>
              </a:rPr>
              <a:t>eksperimenterende</a:t>
            </a:r>
            <a:r>
              <a:rPr lang="en-US" dirty="0">
                <a:ea typeface="Calibri"/>
                <a:cs typeface="Calibri"/>
              </a:rPr>
              <a:t> </a:t>
            </a:r>
            <a:r>
              <a:rPr lang="en-US" err="1">
                <a:ea typeface="Calibri"/>
                <a:cs typeface="Calibri"/>
              </a:rPr>
              <a:t>eller</a:t>
            </a:r>
            <a:r>
              <a:rPr lang="en-US" dirty="0">
                <a:ea typeface="Calibri"/>
                <a:cs typeface="Calibri"/>
              </a:rPr>
              <a:t> </a:t>
            </a:r>
            <a:r>
              <a:rPr lang="en-US" err="1">
                <a:ea typeface="Calibri"/>
                <a:cs typeface="Calibri"/>
              </a:rPr>
              <a:t>afhængig</a:t>
            </a:r>
            <a:r>
              <a:rPr lang="en-US" dirty="0">
                <a:ea typeface="Calibri"/>
                <a:cs typeface="Calibri"/>
              </a:rPr>
              <a:t> </a:t>
            </a:r>
            <a:r>
              <a:rPr lang="en-US" err="1">
                <a:ea typeface="Calibri"/>
                <a:cs typeface="Calibri"/>
              </a:rPr>
              <a:t>af</a:t>
            </a:r>
            <a:r>
              <a:rPr lang="en-US" dirty="0">
                <a:ea typeface="Calibri"/>
                <a:cs typeface="Calibri"/>
              </a:rPr>
              <a:t> </a:t>
            </a:r>
            <a:r>
              <a:rPr lang="en-US" err="1">
                <a:ea typeface="Calibri"/>
                <a:cs typeface="Calibri"/>
              </a:rPr>
              <a:t>nikotin</a:t>
            </a:r>
            <a:r>
              <a:rPr lang="en-US" dirty="0">
                <a:ea typeface="Calibri"/>
                <a:cs typeface="Calibri"/>
              </a:rPr>
              <a:t>. </a:t>
            </a:r>
            <a:br>
              <a:rPr lang="en-US" dirty="0">
                <a:ea typeface="Calibri"/>
                <a:cs typeface="Calibri"/>
              </a:rPr>
            </a:br>
            <a:r>
              <a:rPr lang="en-US" err="1">
                <a:ea typeface="Calibri"/>
                <a:cs typeface="Calibri"/>
              </a:rPr>
              <a:t>Tlf</a:t>
            </a:r>
            <a:r>
              <a:rPr lang="en-US" dirty="0">
                <a:ea typeface="Calibri"/>
                <a:cs typeface="Calibri"/>
              </a:rPr>
              <a:t>. 23 66 12 76. </a:t>
            </a:r>
            <a:br>
              <a:rPr lang="en-US" dirty="0">
                <a:ea typeface="Calibri"/>
                <a:cs typeface="Calibri"/>
              </a:rPr>
            </a:br>
            <a:r>
              <a:rPr lang="en-US" dirty="0">
                <a:ea typeface="Calibri"/>
                <a:cs typeface="Calibri"/>
              </a:rPr>
              <a:t>Bag </a:t>
            </a:r>
            <a:r>
              <a:rPr lang="en-US" err="1">
                <a:ea typeface="Calibri"/>
                <a:cs typeface="Calibri"/>
              </a:rPr>
              <a:t>telefonen</a:t>
            </a:r>
            <a:r>
              <a:rPr lang="en-US" dirty="0">
                <a:ea typeface="Calibri"/>
                <a:cs typeface="Calibri"/>
              </a:rPr>
              <a:t> </a:t>
            </a:r>
            <a:r>
              <a:rPr lang="en-US" err="1">
                <a:ea typeface="Calibri"/>
                <a:cs typeface="Calibri"/>
              </a:rPr>
              <a:t>sidder</a:t>
            </a:r>
            <a:r>
              <a:rPr lang="en-US" dirty="0">
                <a:ea typeface="Calibri"/>
                <a:cs typeface="Calibri"/>
              </a:rPr>
              <a:t> Bettina, Dennis </a:t>
            </a:r>
            <a:r>
              <a:rPr lang="en-US" err="1">
                <a:ea typeface="Calibri"/>
                <a:cs typeface="Calibri"/>
              </a:rPr>
              <a:t>og</a:t>
            </a:r>
            <a:r>
              <a:rPr lang="en-US" dirty="0">
                <a:ea typeface="Calibri"/>
                <a:cs typeface="Calibri"/>
              </a:rPr>
              <a:t> Line </a:t>
            </a:r>
            <a:r>
              <a:rPr lang="en-US" err="1">
                <a:ea typeface="Calibri"/>
                <a:cs typeface="Calibri"/>
              </a:rPr>
              <a:t>fra</a:t>
            </a:r>
            <a:r>
              <a:rPr lang="en-US" dirty="0">
                <a:ea typeface="Calibri"/>
                <a:cs typeface="Calibri"/>
              </a:rPr>
              <a:t> </a:t>
            </a:r>
            <a:r>
              <a:rPr lang="en-US" err="1">
                <a:ea typeface="Calibri"/>
                <a:cs typeface="Calibri"/>
              </a:rPr>
              <a:t>Sundhedscenter</a:t>
            </a:r>
            <a:r>
              <a:rPr lang="en-US" dirty="0">
                <a:ea typeface="Calibri"/>
                <a:cs typeface="Calibri"/>
              </a:rPr>
              <a:t> Viborg </a:t>
            </a:r>
            <a:r>
              <a:rPr lang="en-US" err="1">
                <a:ea typeface="Calibri"/>
                <a:cs typeface="Calibri"/>
              </a:rPr>
              <a:t>klar</a:t>
            </a:r>
            <a:r>
              <a:rPr lang="en-US" dirty="0">
                <a:ea typeface="Calibri"/>
                <a:cs typeface="Calibri"/>
              </a:rPr>
              <a:t> </a:t>
            </a:r>
            <a:r>
              <a:rPr lang="en-US" err="1">
                <a:ea typeface="Calibri"/>
                <a:cs typeface="Calibri"/>
              </a:rPr>
              <a:t>til</a:t>
            </a:r>
            <a:r>
              <a:rPr lang="en-US" dirty="0">
                <a:ea typeface="Calibri"/>
                <a:cs typeface="Calibri"/>
              </a:rPr>
              <a:t> </a:t>
            </a:r>
            <a:r>
              <a:rPr lang="en-US" err="1">
                <a:ea typeface="Calibri"/>
                <a:cs typeface="Calibri"/>
              </a:rPr>
              <a:t>en</a:t>
            </a:r>
            <a:r>
              <a:rPr lang="en-US" dirty="0">
                <a:ea typeface="Calibri"/>
                <a:cs typeface="Calibri"/>
              </a:rPr>
              <a:t> </a:t>
            </a:r>
            <a:r>
              <a:rPr lang="en-US" err="1">
                <a:ea typeface="Calibri"/>
                <a:cs typeface="Calibri"/>
              </a:rPr>
              <a:t>snak</a:t>
            </a:r>
            <a:r>
              <a:rPr lang="en-US" dirty="0">
                <a:ea typeface="Calibri"/>
                <a:cs typeface="Calibri"/>
              </a:rPr>
              <a:t>.</a:t>
            </a:r>
            <a:br>
              <a:rPr lang="en-US" dirty="0">
                <a:ea typeface="Calibri"/>
                <a:cs typeface="Calibri"/>
              </a:rPr>
            </a:br>
            <a:r>
              <a:rPr lang="en-US" err="1">
                <a:ea typeface="Calibri"/>
                <a:cs typeface="Calibri"/>
              </a:rPr>
              <a:t>Læs</a:t>
            </a:r>
            <a:r>
              <a:rPr lang="en-US" dirty="0">
                <a:ea typeface="Calibri"/>
                <a:cs typeface="Calibri"/>
              </a:rPr>
              <a:t> mere her: </a:t>
            </a:r>
            <a:endParaRPr lang="en-US" dirty="0">
              <a:ea typeface="+mn-lt"/>
              <a:cs typeface="+mn-lt"/>
            </a:endParaRPr>
          </a:p>
          <a:p>
            <a:r>
              <a:rPr lang="en-US" dirty="0">
                <a:ea typeface="+mn-lt"/>
                <a:cs typeface="+mn-lt"/>
                <a:hlinkClick r:id="rId3"/>
              </a:rPr>
              <a:t>For forældre til børn og unge, der bruger nikotinprodukter - Sundhedscenter Viborg</a:t>
            </a:r>
            <a:endParaRPr lang="en-US" dirty="0">
              <a:ea typeface="Calibri"/>
              <a:cs typeface="Calibri"/>
            </a:endParaRPr>
          </a:p>
        </p:txBody>
      </p:sp>
    </p:spTree>
    <p:extLst>
      <p:ext uri="{BB962C8B-B14F-4D97-AF65-F5344CB8AC3E}">
        <p14:creationId xmlns:p14="http://schemas.microsoft.com/office/powerpoint/2010/main" val="144567839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æsentation1" id="{F17E7DD7-F8CA-48A6-9BA5-77D4888BF1BD}" vid="{9AEE7458-7D84-49EC-8C9D-80BCEBD39E2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058056e-870d-44e6-99d0-b99b6df4d36e">
      <Terms xmlns="http://schemas.microsoft.com/office/infopath/2007/PartnerControls"/>
    </lcf76f155ced4ddcb4097134ff3c332f>
    <TaxCatchAll xmlns="c953c0b5-9f8e-4147-b428-474b29ef09c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40EDC932FE80B4E8005DF303FB82CE9" ma:contentTypeVersion="18" ma:contentTypeDescription="Opret et nyt dokument." ma:contentTypeScope="" ma:versionID="be46efab4ecc3026156ff1e19ad9b618">
  <xsd:schema xmlns:xsd="http://www.w3.org/2001/XMLSchema" xmlns:xs="http://www.w3.org/2001/XMLSchema" xmlns:p="http://schemas.microsoft.com/office/2006/metadata/properties" xmlns:ns2="6058056e-870d-44e6-99d0-b99b6df4d36e" xmlns:ns3="c953c0b5-9f8e-4147-b428-474b29ef09c9" targetNamespace="http://schemas.microsoft.com/office/2006/metadata/properties" ma:root="true" ma:fieldsID="9e013ba63598cf82ec40afef44da542b" ns2:_="" ns3:_="">
    <xsd:import namespace="6058056e-870d-44e6-99d0-b99b6df4d36e"/>
    <xsd:import namespace="c953c0b5-9f8e-4147-b428-474b29ef09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58056e-870d-44e6-99d0-b99b6df4d36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5ab6b130-f10e-446e-b9e8-82f000431487"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53c0b5-9f8e-4147-b428-474b29ef09c9"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afd952d4-eb1d-44f2-b657-472172d75811}" ma:internalName="TaxCatchAll" ma:showField="CatchAllData" ma:web="c953c0b5-9f8e-4147-b428-474b29ef09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2AB48F-D20F-4F2F-8C8E-204C940FDDA8}">
  <ds:schemaRefs>
    <ds:schemaRef ds:uri="http://schemas.microsoft.com/office/2006/documentManagement/types"/>
    <ds:schemaRef ds:uri="http://schemas.microsoft.com/office/infopath/2007/PartnerControls"/>
    <ds:schemaRef ds:uri="dbcfe469-7d83-40b0-beea-07e80503ac82"/>
    <ds:schemaRef ds:uri="http://purl.org/dc/elements/1.1/"/>
    <ds:schemaRef ds:uri="http://schemas.microsoft.com/office/2006/metadata/properties"/>
    <ds:schemaRef ds:uri="http://purl.org/dc/dcmitype/"/>
    <ds:schemaRef ds:uri="http://www.w3.org/XML/1998/namespace"/>
    <ds:schemaRef ds:uri="http://purl.org/dc/terms/"/>
    <ds:schemaRef ds:uri="eba5748f-f220-4adb-809f-589450563979"/>
    <ds:schemaRef ds:uri="http://schemas.openxmlformats.org/package/2006/metadata/core-properties"/>
    <ds:schemaRef ds:uri="6058056e-870d-44e6-99d0-b99b6df4d36e"/>
    <ds:schemaRef ds:uri="c953c0b5-9f8e-4147-b428-474b29ef09c9"/>
  </ds:schemaRefs>
</ds:datastoreItem>
</file>

<file path=customXml/itemProps2.xml><?xml version="1.0" encoding="utf-8"?>
<ds:datastoreItem xmlns:ds="http://schemas.openxmlformats.org/officeDocument/2006/customXml" ds:itemID="{48253C4D-0420-4BF0-8555-5F43632B503F}">
  <ds:schemaRefs>
    <ds:schemaRef ds:uri="http://schemas.microsoft.com/sharepoint/v3/contenttype/forms"/>
  </ds:schemaRefs>
</ds:datastoreItem>
</file>

<file path=customXml/itemProps3.xml><?xml version="1.0" encoding="utf-8"?>
<ds:datastoreItem xmlns:ds="http://schemas.openxmlformats.org/officeDocument/2006/customXml" ds:itemID="{0601BDB7-830B-41D3-8F5B-61BF830B72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58056e-870d-44e6-99d0-b99b6df4d36e"/>
    <ds:schemaRef ds:uri="c953c0b5-9f8e-4147-b428-474b29ef09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2fcb594d-377d-4745-b7a6-523617d95424}" enabled="0" method="" siteId="{2fcb594d-377d-4745-b7a6-523617d95424}" removed="1"/>
</clbl:labelList>
</file>

<file path=docProps/app.xml><?xml version="1.0" encoding="utf-8"?>
<Properties xmlns="http://schemas.openxmlformats.org/officeDocument/2006/extended-properties" xmlns:vt="http://schemas.openxmlformats.org/officeDocument/2006/docPropsVTypes">
  <TotalTime>0</TotalTime>
  <Words>575</Words>
  <Application>Microsoft Office PowerPoint</Application>
  <PresentationFormat>Widescreen</PresentationFormat>
  <Paragraphs>40</Paragraphs>
  <Slides>6</Slides>
  <Notes>2</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6</vt:i4>
      </vt:variant>
    </vt:vector>
  </HeadingPairs>
  <TitlesOfParts>
    <vt:vector size="11" baseType="lpstr">
      <vt:lpstr>Arial</vt:lpstr>
      <vt:lpstr>Bookman Old Style</vt:lpstr>
      <vt:lpstr>Calibri</vt:lpstr>
      <vt:lpstr>Calibri Light</vt:lpstr>
      <vt:lpstr>Office-tema</vt:lpstr>
      <vt:lpstr>Forældremøde </vt:lpstr>
      <vt:lpstr>Hvorfor taler vi om tobak og nikotinprodukter?</vt:lpstr>
      <vt:lpstr>Film om nikotinprodukter – Film om børn og unges nikotinforbrug - Nikotinfriung.dk</vt:lpstr>
      <vt:lpstr>Spørgsmål til refleksion i grupper af ca. 5</vt:lpstr>
      <vt:lpstr>Hvad gør skolen, når de opdager en problematik?</vt:lpstr>
      <vt:lpstr>Hvor kan du finde mere viden, råd og vejledning?</vt:lpstr>
    </vt:vector>
  </TitlesOfParts>
  <Company>Viborg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Forældremøde Mellemtrin</dc:title>
  <dc:creator>Line Falk Jacobsen</dc:creator>
  <cp:lastModifiedBy>Karen Bundgaard Brandt</cp:lastModifiedBy>
  <cp:revision>20</cp:revision>
  <dcterms:created xsi:type="dcterms:W3CDTF">2025-01-30T20:02:08Z</dcterms:created>
  <dcterms:modified xsi:type="dcterms:W3CDTF">2025-09-05T07:38:53Z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0x010100540EDC932FE80B4E8005DF303FB82CE9</vt:lpwstr>
  </property>
  <property fmtid="{D5CDD505-2E9C-101B-9397-08002B2CF9AE}" pid="3" name="MediaServiceImageTags">
    <vt:lpwstr/>
  </property>
</Properties>
</file>