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78" r:id="rId6"/>
    <p:sldId id="260" r:id="rId7"/>
    <p:sldId id="261" r:id="rId8"/>
    <p:sldId id="28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32"/>
    <a:srgbClr val="6CBE9D"/>
    <a:srgbClr val="89B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Bundgaard Brandt" userId="fc74fd0a-fb9a-452c-a8ee-2e942304516f" providerId="ADAL" clId="{47149AAB-5BEE-4D2C-B906-9DDDF1F06670}"/>
    <pc:docChg chg="custSel modSld">
      <pc:chgData name="Karen Bundgaard Brandt" userId="fc74fd0a-fb9a-452c-a8ee-2e942304516f" providerId="ADAL" clId="{47149AAB-5BEE-4D2C-B906-9DDDF1F06670}" dt="2026-05-07T08:46:04.366" v="14" actId="1076"/>
      <pc:docMkLst>
        <pc:docMk/>
      </pc:docMkLst>
      <pc:sldChg chg="addSp delSp modSp mod">
        <pc:chgData name="Karen Bundgaard Brandt" userId="fc74fd0a-fb9a-452c-a8ee-2e942304516f" providerId="ADAL" clId="{47149AAB-5BEE-4D2C-B906-9DDDF1F06670}" dt="2026-05-07T08:46:04.366" v="14" actId="1076"/>
        <pc:sldMkLst>
          <pc:docMk/>
          <pc:sldMk cId="3877838092" sldId="276"/>
        </pc:sldMkLst>
        <pc:spChg chg="mod">
          <ac:chgData name="Karen Bundgaard Brandt" userId="fc74fd0a-fb9a-452c-a8ee-2e942304516f" providerId="ADAL" clId="{47149AAB-5BEE-4D2C-B906-9DDDF1F06670}" dt="2026-05-07T08:45:32.913" v="10" actId="14100"/>
          <ac:spMkLst>
            <pc:docMk/>
            <pc:sldMk cId="3877838092" sldId="276"/>
            <ac:spMk id="2" creationId="{AE6CFA5C-FB65-D77B-C671-ACCE75A27F66}"/>
          </ac:spMkLst>
        </pc:spChg>
        <pc:spChg chg="del">
          <ac:chgData name="Karen Bundgaard Brandt" userId="fc74fd0a-fb9a-452c-a8ee-2e942304516f" providerId="ADAL" clId="{47149AAB-5BEE-4D2C-B906-9DDDF1F06670}" dt="2026-05-07T08:45:44.125" v="12" actId="478"/>
          <ac:spMkLst>
            <pc:docMk/>
            <pc:sldMk cId="3877838092" sldId="276"/>
            <ac:spMk id="4" creationId="{5B937EF0-CD41-5A9A-618B-8D0A54C70B00}"/>
          </ac:spMkLst>
        </pc:spChg>
        <pc:spChg chg="mod">
          <ac:chgData name="Karen Bundgaard Brandt" userId="fc74fd0a-fb9a-452c-a8ee-2e942304516f" providerId="ADAL" clId="{47149AAB-5BEE-4D2C-B906-9DDDF1F06670}" dt="2026-05-07T08:46:04.366" v="14" actId="1076"/>
          <ac:spMkLst>
            <pc:docMk/>
            <pc:sldMk cId="3877838092" sldId="276"/>
            <ac:spMk id="6" creationId="{ACDCF105-6062-F7D7-DAE7-B45CC80C4958}"/>
          </ac:spMkLst>
        </pc:spChg>
        <pc:picChg chg="add mod">
          <ac:chgData name="Karen Bundgaard Brandt" userId="fc74fd0a-fb9a-452c-a8ee-2e942304516f" providerId="ADAL" clId="{47149AAB-5BEE-4D2C-B906-9DDDF1F06670}" dt="2026-05-07T08:45:38.136" v="11" actId="1076"/>
          <ac:picMkLst>
            <pc:docMk/>
            <pc:sldMk cId="3877838092" sldId="276"/>
            <ac:picMk id="5" creationId="{10C43568-9EAA-42B2-87E9-A2219F298E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6CB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569817-AC5A-4593-B915-4473B14F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495CE6-F7FE-441E-B6F6-F57B2051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BD9B77-C07C-46D5-952C-EB67C0EF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345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56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29A-50E8-4AFB-9F6B-957F2D10B916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03EE6A7A-E8EA-4C6D-89A5-A2BB6D17D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529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56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29A-50E8-4AFB-9F6B-957F2D10B916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03EE6A7A-E8EA-4C6D-89A5-A2BB6D17D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5565023" cy="36856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65C2357-6B76-4A71-A0FE-D60CD229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6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E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B23C4B4C-B5A6-438A-98A8-10E8209D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dato 4">
            <a:extLst>
              <a:ext uri="{FF2B5EF4-FFF2-40B4-BE49-F238E27FC236}">
                <a16:creationId xmlns:a16="http://schemas.microsoft.com/office/drawing/2014/main" id="{BB771716-1C03-410F-AB3D-2B3174B1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Pladsholder til sidefod 5">
            <a:extLst>
              <a:ext uri="{FF2B5EF4-FFF2-40B4-BE49-F238E27FC236}">
                <a16:creationId xmlns:a16="http://schemas.microsoft.com/office/drawing/2014/main" id="{F8DD278F-621C-4EE5-A861-629D0434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lidenummer 6">
            <a:extLst>
              <a:ext uri="{FF2B5EF4-FFF2-40B4-BE49-F238E27FC236}">
                <a16:creationId xmlns:a16="http://schemas.microsoft.com/office/drawing/2014/main" id="{65DDC275-9A43-4E23-AA44-9F84EE89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12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86CAF8C-D8CC-4D4A-9122-3456EF70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D46CE300-9877-4871-B31C-2ABCB6B49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1B6AEC52-7024-4D66-893B-3A910508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1FF2E9AB-0DB3-42DE-B102-BFBA24163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indhold 5">
            <a:extLst>
              <a:ext uri="{FF2B5EF4-FFF2-40B4-BE49-F238E27FC236}">
                <a16:creationId xmlns:a16="http://schemas.microsoft.com/office/drawing/2014/main" id="{C85FD82E-8F2F-4FE4-8986-31A9AAFB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dato 4">
            <a:extLst>
              <a:ext uri="{FF2B5EF4-FFF2-40B4-BE49-F238E27FC236}">
                <a16:creationId xmlns:a16="http://schemas.microsoft.com/office/drawing/2014/main" id="{6102EEC4-E9AB-419A-A4BA-B742F372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5" name="Pladsholder til sidefod 5">
            <a:extLst>
              <a:ext uri="{FF2B5EF4-FFF2-40B4-BE49-F238E27FC236}">
                <a16:creationId xmlns:a16="http://schemas.microsoft.com/office/drawing/2014/main" id="{2CE057EA-325B-4FFB-A9CE-304B1117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6">
            <a:extLst>
              <a:ext uri="{FF2B5EF4-FFF2-40B4-BE49-F238E27FC236}">
                <a16:creationId xmlns:a16="http://schemas.microsoft.com/office/drawing/2014/main" id="{DD9B8EC9-E0B4-46CF-8F81-70BF8804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48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DB87DA37-BEE9-4CB5-9A8E-4DA9BC33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5212A507-2841-4103-9BC0-BBC4D95A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247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95095CE-E7E7-449B-ADBC-EE2CA358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41842415-F757-471D-A13C-F17930D7D73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E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2">
            <a:extLst>
              <a:ext uri="{FF2B5EF4-FFF2-40B4-BE49-F238E27FC236}">
                <a16:creationId xmlns:a16="http://schemas.microsoft.com/office/drawing/2014/main" id="{2A921FB9-1DE3-4BAA-99DF-2A4012FCD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98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3C49DF4-DF38-4466-987D-F34A1730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89EFBB5E-BCD7-4B9F-B7D8-D2AC06EA1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indhold 3">
            <a:extLst>
              <a:ext uri="{FF2B5EF4-FFF2-40B4-BE49-F238E27FC236}">
                <a16:creationId xmlns:a16="http://schemas.microsoft.com/office/drawing/2014/main" id="{93649F06-5F77-494A-9052-C7AC85647D7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4">
            <a:extLst>
              <a:ext uri="{FF2B5EF4-FFF2-40B4-BE49-F238E27FC236}">
                <a16:creationId xmlns:a16="http://schemas.microsoft.com/office/drawing/2014/main" id="{D82C73F5-9E30-4999-85E2-02DA5EAD72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indhold 5">
            <a:extLst>
              <a:ext uri="{FF2B5EF4-FFF2-40B4-BE49-F238E27FC236}">
                <a16:creationId xmlns:a16="http://schemas.microsoft.com/office/drawing/2014/main" id="{1990ABE2-9ADB-49FB-BB8C-35DAE6D73C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200" y="2505075"/>
            <a:ext cx="5183188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7376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79CA790-47A7-4CA1-B64F-E22E3351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EB5765C2-88BE-4F3D-8772-359A64B9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617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rgbClr val="003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F61478-A279-49CA-8AC9-BE77C4A74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4894B266-DBB0-4460-9F16-21FB20BEA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082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udendørs&#10;&#10;Automatisk genereret beskrivelse">
            <a:extLst>
              <a:ext uri="{FF2B5EF4-FFF2-40B4-BE49-F238E27FC236}">
                <a16:creationId xmlns:a16="http://schemas.microsoft.com/office/drawing/2014/main" id="{498C7437-1A20-434D-8D75-6BBD2EC1C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36316BB-C4FE-4F11-BE41-E282FD579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834188" y="498926"/>
            <a:ext cx="10339137" cy="17950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Undertitel 2"/>
          <p:cNvSpPr>
            <a:spLocks noGrp="1"/>
          </p:cNvSpPr>
          <p:nvPr>
            <p:ph type="subTitle" idx="1"/>
          </p:nvPr>
        </p:nvSpPr>
        <p:spPr>
          <a:xfrm>
            <a:off x="834188" y="5800859"/>
            <a:ext cx="9440780" cy="7844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82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5512312-FBA8-4CA1-B751-93E9FA9B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242C444-EDAF-42A5-9CE1-31FA69012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18AC53B-BE9F-4532-8D33-F8372C796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188" y="498926"/>
            <a:ext cx="10339137" cy="17950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9913BA10-2D97-45EB-8B15-500DAB05F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188" y="2423996"/>
            <a:ext cx="10339136" cy="12673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0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46482"/>
            <a:ext cx="11258550" cy="270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2924" y="299710"/>
            <a:ext cx="11020425" cy="1862465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631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0A3279-5F2D-4527-9E8A-1FA4770F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51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84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84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584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278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527884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BF812D5-E5AB-4C24-86A2-D80C5FA9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802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09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B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2F713CC-80F4-4F27-B1EF-3C81E41F562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817563"/>
            <a:ext cx="1102042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533859"/>
            <a:ext cx="9942095" cy="2928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671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16" r:id="rId3"/>
    <p:sldLayoutId id="2147483722" r:id="rId4"/>
    <p:sldLayoutId id="2147483660" r:id="rId5"/>
    <p:sldLayoutId id="2147483650" r:id="rId6"/>
    <p:sldLayoutId id="2147483652" r:id="rId7"/>
    <p:sldLayoutId id="2147483653" r:id="rId8"/>
    <p:sldLayoutId id="2147483654" r:id="rId9"/>
    <p:sldLayoutId id="2147483656" r:id="rId10"/>
    <p:sldLayoutId id="2147483730" r:id="rId11"/>
    <p:sldLayoutId id="2147483657" r:id="rId12"/>
    <p:sldLayoutId id="2147483723" r:id="rId13"/>
    <p:sldLayoutId id="2147483724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klcviborg.dk/grundskole/handz-mindz-2026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7D6D0D-8CFB-264A-FBAD-8F1C9292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Velkommen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Handz &amp; Mindz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Pladsholder til billede 3">
            <a:extLst>
              <a:ext uri="{FF2B5EF4-FFF2-40B4-BE49-F238E27FC236}">
                <a16:creationId xmlns:a16="http://schemas.microsoft.com/office/drawing/2014/main" id="{1C7E549D-DB6A-4882-638E-40CBA307C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33189"/>
              </p:ext>
            </p:extLst>
          </p:nvPr>
        </p:nvGraphicFramePr>
        <p:xfrm>
          <a:off x="838200" y="2536825"/>
          <a:ext cx="47625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762220" imgH="3333478" progId="AcroExch.Document.DC">
                  <p:embed/>
                </p:oleObj>
              </mc:Choice>
              <mc:Fallback>
                <p:oleObj name="Acrobat Document" r:id="rId2" imgW="4762220" imgH="3333478" progId="AcroExch.Document.DC">
                  <p:embed/>
                  <p:pic>
                    <p:nvPicPr>
                      <p:cNvPr id="6" name="Pladsholder til billede 3">
                        <a:extLst>
                          <a:ext uri="{FF2B5EF4-FFF2-40B4-BE49-F238E27FC236}">
                            <a16:creationId xmlns:a16="http://schemas.microsoft.com/office/drawing/2014/main" id="{1C7E549D-DB6A-4882-638E-40CBA307C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536825"/>
                        <a:ext cx="476250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58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1DEC9-B48D-40EF-48A8-A82375245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C4D613-9036-934A-5254-58C83B9C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5: El &amp; VVS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731AFC-837D-13E0-9E68-68854D93555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Frederiks El &amp; VVS er et eksempel på, hvordan håndværksfagene tit fylder ind over hinanden. </a:t>
            </a:r>
          </a:p>
          <a:p>
            <a:pPr marL="0" indent="0" fontAlgn="base">
              <a:buNone/>
            </a:pPr>
            <a:r>
              <a:rPr lang="da-DK" sz="2200" dirty="0"/>
              <a:t>Men hvad søren er sammenhængen mellem El og VVS?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Konkurrencen på denne stand kan alle være med i.</a:t>
            </a:r>
          </a:p>
          <a:p>
            <a:pPr marL="0" indent="0" fontAlgn="base">
              <a:buNone/>
            </a:pPr>
            <a:r>
              <a:rPr lang="da-DK" sz="2200" dirty="0"/>
              <a:t>Hjælp hinanden med at identificere metal. Det er nemlig ret vigtigt at kunne.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37AD1CD-D7F0-C1C5-0E34-945DABF79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r="26946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49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D3103-3280-9E50-FE10-B3F7C0776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1B854E2-AE9B-EDD1-AF75-97BA6AFF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6: </a:t>
            </a:r>
            <a:r>
              <a:rPr lang="en-US" sz="4400" dirty="0" err="1"/>
              <a:t>Grafisk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F27D03-CB1A-B63F-652C-745C6A52549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Kan I flyve med en drone?</a:t>
            </a:r>
          </a:p>
          <a:p>
            <a:pPr marL="0" indent="0" fontAlgn="base">
              <a:buNone/>
            </a:pPr>
            <a:r>
              <a:rPr lang="da-DK" sz="2200" dirty="0"/>
              <a:t>Kan I flyve igennem fire ringe og lande i en lille markeret firkant? </a:t>
            </a:r>
          </a:p>
          <a:p>
            <a:pPr marL="0" indent="0" fontAlgn="base">
              <a:buNone/>
            </a:pPr>
            <a:r>
              <a:rPr lang="da-DK" sz="2200" dirty="0"/>
              <a:t>Hvor hurtigt og præcist kan I gøre det?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Film, tv og reklamer bruger i stigende grad dronepiloter til flotte optagelser. I denne konkurrence kan I få lov at prøve, hvad det kræver at lave en drone optagelse.</a:t>
            </a:r>
            <a:br>
              <a:rPr lang="da-DK" sz="2200" dirty="0"/>
            </a:b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Konkurrencen er på tid og kræver et roligt overblik. </a:t>
            </a:r>
          </a:p>
          <a:p>
            <a:pPr marL="0" indent="0" fontAlgn="base">
              <a:buNone/>
            </a:pPr>
            <a:r>
              <a:rPr lang="da-DK" sz="2200" dirty="0"/>
              <a:t>Der er plads til omkring 3 piloter fra hvert hold. 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FAFE70-A469-E8AB-9B2B-DB2004AB7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14920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02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E6819-49CE-D993-4475-91993EEFD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3652B24-22A8-4B37-E2E6-726D0F8B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7: Handel og Kontor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A0EC56-9B83-5177-2348-64CCA01A947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b="1" dirty="0"/>
              <a:t>Hvad er god kundeservice? </a:t>
            </a:r>
          </a:p>
          <a:p>
            <a:pPr marL="0" indent="0" fontAlgn="base">
              <a:buNone/>
            </a:pPr>
            <a:r>
              <a:rPr lang="da-DK" sz="2200" b="1" dirty="0"/>
              <a:t>Findes der en opskrift på det?</a:t>
            </a:r>
          </a:p>
          <a:p>
            <a:pPr marL="0" indent="0" fontAlgn="base">
              <a:buNone/>
            </a:pPr>
            <a:r>
              <a:rPr lang="da-DK" sz="2200" b="1" dirty="0"/>
              <a:t>Det gør der faktisk og alle kan lære det.</a:t>
            </a:r>
          </a:p>
          <a:p>
            <a:pPr marL="0" indent="0" fontAlgn="base">
              <a:buNone/>
            </a:pPr>
            <a:endParaRPr lang="da-DK" sz="2200" b="1" dirty="0"/>
          </a:p>
          <a:p>
            <a:pPr marL="0" indent="0" fontAlgn="base">
              <a:buNone/>
            </a:pPr>
            <a:r>
              <a:rPr lang="da-DK" sz="2200" b="1" dirty="0"/>
              <a:t>Kom og hør Føtex fortælle, hvordan man bliver super sælger, hør mere om hvordan man starter i branchen og få lidt sødt til ganen. </a:t>
            </a:r>
          </a:p>
          <a:p>
            <a:pPr marL="0" indent="0" fontAlgn="base">
              <a:buNone/>
            </a:pPr>
            <a:endParaRPr lang="da-DK" sz="2200" b="1" dirty="0"/>
          </a:p>
          <a:p>
            <a:pPr marL="0" indent="0" fontAlgn="base">
              <a:buNone/>
            </a:pPr>
            <a:r>
              <a:rPr lang="da-DK" sz="2200" b="1" dirty="0"/>
              <a:t>Der er en konkurrence på denne stand, hvor man skal finde sin indre bagedyst deltager frem. Hvem af Jer kan dekorere den flotteste kage? </a:t>
            </a:r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0EAE62B-746E-0EC1-B0FE-5FDFC221C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r="14895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056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CBD3-13EE-0404-CD02-FF99E8F36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0B595FB-FED0-2CC9-C3BB-50DC032C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8: Service og </a:t>
            </a:r>
            <a:r>
              <a:rPr lang="en-US" sz="4400" dirty="0" err="1"/>
              <a:t>Rengøring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FD03-ED3A-9B7C-01BD-3C7C884E792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Gæsterne på Peak12 forventer god service og rene lagener. </a:t>
            </a:r>
          </a:p>
          <a:p>
            <a:pPr marL="0" indent="0" fontAlgn="base">
              <a:buNone/>
            </a:pPr>
            <a:r>
              <a:rPr lang="da-DK" sz="2200" dirty="0"/>
              <a:t>Men hvor god er du selv til at lægge sengetøj på?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Det kan virke som noget meget hverdagsagtigt, men når man skal nå hundrede senge, så handler det om at gøre det pænt OG hurtigt.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Vælg 1 fra klassen, som I tror, kan klare det og deltag i konkurrencen om at lave den flotteste opredning.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FD79290-14B6-7A2E-1977-4EBB57C4A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14920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08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266E0-AAE2-D15A-FCAE-8C9F5CD4B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8116A7-3173-7659-91E0-DF1E3AC9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9: </a:t>
            </a:r>
            <a:r>
              <a:rPr lang="en-US" sz="4400" dirty="0" err="1"/>
              <a:t>Automekaniker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D70732-902F-9224-8E9C-CC7A3595AB6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BF </a:t>
            </a:r>
            <a:r>
              <a:rPr lang="da-DK" sz="2200" dirty="0" err="1"/>
              <a:t>Cars</a:t>
            </a:r>
            <a:r>
              <a:rPr lang="da-DK" sz="2200" dirty="0"/>
              <a:t> har rigtig mange kunder. </a:t>
            </a:r>
          </a:p>
          <a:p>
            <a:pPr marL="0" indent="0" fontAlgn="base">
              <a:buNone/>
            </a:pPr>
            <a:r>
              <a:rPr lang="da-DK" sz="2200" dirty="0"/>
              <a:t>Og mindst to gange om året skifter de rigtig mange dæk.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Det ser så nemt ud når mekanikeren gør det.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Hvad med om I vælger 2 på holdet, der kan få lov at prøve det selv?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3EA0E26-7617-3BBC-65E9-4D2F9ED0E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14879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784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7DE1F-8468-5B9B-BD21-49AB4E358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69697A-62B3-6F96-6103-3C06EE61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827587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10: </a:t>
            </a:r>
            <a:r>
              <a:rPr lang="en-US" sz="4400" dirty="0" err="1"/>
              <a:t>Struktør</a:t>
            </a:r>
            <a:r>
              <a:rPr lang="en-US" sz="4400" dirty="0"/>
              <a:t> og </a:t>
            </a:r>
            <a:r>
              <a:rPr lang="en-US" sz="4400" dirty="0" err="1"/>
              <a:t>Anlæg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22A6E9-C6CC-BA04-0AF0-EF5E407C3E5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Kan du lægge brosten? </a:t>
            </a:r>
          </a:p>
          <a:p>
            <a:pPr marL="0" indent="0" fontAlgn="base">
              <a:buNone/>
            </a:pPr>
            <a:r>
              <a:rPr lang="da-DK" sz="2200" dirty="0"/>
              <a:t>Helt lige og pænt? </a:t>
            </a:r>
          </a:p>
          <a:p>
            <a:pPr marL="0" indent="0" fontAlgn="base">
              <a:buNone/>
            </a:pPr>
            <a:r>
              <a:rPr lang="da-DK" sz="2200" dirty="0"/>
              <a:t>Det kan Skive Anlæg!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Her er en konkurrence, for tre personer fra jeres hold, hvor nogle lægger sten, mens en skal klippe et rør i rette længde.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Det kræver muller… Og et øje for detaljer.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5AE73B8-61EC-32EF-BE54-D21C309E0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 b="14381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16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DC845-E5F0-7FBF-3456-D56CB2FFC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CFC6EC-A9AF-FBA9-FCDC-98D8990C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da-DK" sz="6000" dirty="0"/>
              <a:t>11: Transport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F27AD0-6A88-94DE-0928-18A820DB967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Tip en 10’er, når </a:t>
            </a:r>
            <a:r>
              <a:rPr lang="da-DK" sz="2200" dirty="0" err="1"/>
              <a:t>Umove</a:t>
            </a:r>
            <a:r>
              <a:rPr lang="da-DK" sz="2200" dirty="0"/>
              <a:t> inviterer indenfor i deres fuld-elektriske bus.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Her kan hele holdet være med til at vinde konkurrencen, men hør nu godt efter.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Fremtidens offentlige transport er smart og avanceret. 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61693B5-F46E-0D70-20E4-268556412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r="29508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92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B2BBA-5DCF-603C-27D1-EFBD5A81C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A02AEF-2D0B-7025-25C1-65E681CC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502679" cy="660400"/>
          </a:xfrm>
        </p:spPr>
        <p:txBody>
          <a:bodyPr anchor="t">
            <a:normAutofit fontScale="90000"/>
          </a:bodyPr>
          <a:lstStyle/>
          <a:p>
            <a:r>
              <a:rPr lang="da-DK" sz="6000" dirty="0"/>
              <a:t>Før i kommer…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2E3A92-45CC-9A81-56FA-D87FA619343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7" y="1595120"/>
            <a:ext cx="7584545" cy="5262880"/>
          </a:xfrm>
        </p:spPr>
        <p:txBody>
          <a:bodyPr>
            <a:normAutofit/>
          </a:bodyPr>
          <a:lstStyle/>
          <a:p>
            <a:r>
              <a:rPr lang="en-US" sz="2400" dirty="0"/>
              <a:t>… er det en god </a:t>
            </a:r>
            <a:r>
              <a:rPr lang="en-US" sz="2400" dirty="0" err="1"/>
              <a:t>idé</a:t>
            </a:r>
            <a:r>
              <a:rPr lang="en-US" sz="2400" dirty="0"/>
              <a:t> at have set på </a:t>
            </a:r>
            <a:r>
              <a:rPr lang="en-US" sz="2400" dirty="0" err="1"/>
              <a:t>kortet</a:t>
            </a:r>
            <a:r>
              <a:rPr lang="en-US" sz="2400" dirty="0"/>
              <a:t> over </a:t>
            </a:r>
            <a:r>
              <a:rPr lang="en-US" sz="2400" dirty="0" err="1"/>
              <a:t>pladsen</a:t>
            </a:r>
            <a:r>
              <a:rPr lang="en-US" sz="2400" dirty="0"/>
              <a:t>.</a:t>
            </a:r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CDCF105-6062-F7D7-DAE7-B45CC80C4958}"/>
              </a:ext>
            </a:extLst>
          </p:cNvPr>
          <p:cNvSpPr txBox="1"/>
          <p:nvPr/>
        </p:nvSpPr>
        <p:spPr>
          <a:xfrm>
            <a:off x="6765738" y="3925939"/>
            <a:ext cx="4013201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Kortet findes som PRIMÆRT materiale </a:t>
            </a:r>
            <a:b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forløbsbeskrivelsen </a:t>
            </a:r>
            <a:b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her: </a:t>
            </a:r>
            <a:r>
              <a:rPr lang="da-DK" sz="1600" dirty="0">
                <a:hlinkClick r:id="rId2"/>
              </a:rPr>
              <a:t>Handz &amp; Mindz 2026 | KLC Viborg</a:t>
            </a:r>
            <a:endParaRPr lang="da-D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E6CFA5C-FB65-D77B-C671-ACCE75A27F66}"/>
              </a:ext>
            </a:extLst>
          </p:cNvPr>
          <p:cNvSpPr/>
          <p:nvPr/>
        </p:nvSpPr>
        <p:spPr>
          <a:xfrm>
            <a:off x="282876" y="2067472"/>
            <a:ext cx="6342774" cy="45479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INDSÆT KORT HER!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0C43568-9EAA-42B2-87E9-A2219F29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87" y="2297172"/>
            <a:ext cx="5925951" cy="41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9AF6D-06B2-46EB-CEB1-1A7FC720D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2F2DF24-5872-7A2B-45CC-93D74727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Vi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Handz &amp; Mindz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Pladsholder til billede 3">
            <a:extLst>
              <a:ext uri="{FF2B5EF4-FFF2-40B4-BE49-F238E27FC236}">
                <a16:creationId xmlns:a16="http://schemas.microsoft.com/office/drawing/2014/main" id="{A5BE7F38-4AC3-343E-E7B3-8B37BCADC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536825"/>
          <a:ext cx="47625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762220" imgH="3333478" progId="AcroExch.Document.DC">
                  <p:embed/>
                </p:oleObj>
              </mc:Choice>
              <mc:Fallback>
                <p:oleObj name="Acrobat Document" r:id="rId2" imgW="4762220" imgH="3333478" progId="AcroExch.Document.DC">
                  <p:embed/>
                  <p:pic>
                    <p:nvPicPr>
                      <p:cNvPr id="6" name="Pladsholder til billede 3">
                        <a:extLst>
                          <a:ext uri="{FF2B5EF4-FFF2-40B4-BE49-F238E27FC236}">
                            <a16:creationId xmlns:a16="http://schemas.microsoft.com/office/drawing/2014/main" id="{A5BE7F38-4AC3-343E-E7B3-8B37BCADC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536825"/>
                        <a:ext cx="476250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62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23B98-9BF9-07B1-D0D5-82CA38795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60A17F-0004-FBC2-9089-155418F5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Om Handz &amp; Mindz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5FB7AB-915C-4198-19F3-1DB111F93B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da-DK" sz="2200" b="1" dirty="0"/>
              <a:t>Hvad skal I lave?</a:t>
            </a:r>
          </a:p>
          <a:p>
            <a:pPr marL="0" indent="0" fontAlgn="base">
              <a:buNone/>
            </a:pPr>
            <a:r>
              <a:rPr lang="da-DK" sz="2200" dirty="0"/>
              <a:t>I skal møde forskellige mennesker med forskellige jobs.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Hvorfor skal I lave det?</a:t>
            </a:r>
          </a:p>
          <a:p>
            <a:pPr marL="0" indent="0" fontAlgn="base">
              <a:buNone/>
            </a:pPr>
            <a:r>
              <a:rPr lang="da-DK" sz="2200" dirty="0"/>
              <a:t>I skal se og opleve forskellige jobs, som interesserer jer.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Hvordan skal I lave det?</a:t>
            </a:r>
          </a:p>
          <a:p>
            <a:pPr marL="0" indent="0" fontAlgn="base">
              <a:buNone/>
            </a:pPr>
            <a:r>
              <a:rPr lang="da-DK" sz="2200" dirty="0"/>
              <a:t>De forskellige mennesker har hver deres stand, som I besøger.</a:t>
            </a:r>
          </a:p>
          <a:p>
            <a:pPr marL="0" indent="0" fontAlgn="base">
              <a:buNone/>
            </a:pPr>
            <a:r>
              <a:rPr lang="da-DK" sz="2200" dirty="0"/>
              <a:t>Der er 11 stande og rundturen ved standene kaldes for </a:t>
            </a:r>
            <a:r>
              <a:rPr lang="da-DK" sz="2200" b="1" dirty="0"/>
              <a:t>Stafetten</a:t>
            </a:r>
            <a:br>
              <a:rPr lang="da-DK" sz="2200" dirty="0"/>
            </a:br>
            <a:endParaRPr lang="da-DK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C7DF531-39AE-EE9F-5F1D-D4BFC197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r="23724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12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B71C5-E904-0505-8A91-280F77EB9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91ACE0-6A06-AD92-0F27-80657199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Om Handz &amp; Mindz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E5D25-2919-DB12-E6E1-068C1ADFC74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19"/>
            <a:ext cx="5185092" cy="5196205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da-DK" sz="2200" b="1" dirty="0"/>
              <a:t>Hvor skal I lave det?</a:t>
            </a:r>
          </a:p>
          <a:p>
            <a:pPr marL="0" indent="0" fontAlgn="base">
              <a:buNone/>
            </a:pPr>
            <a:r>
              <a:rPr lang="da-DK" sz="2200" dirty="0"/>
              <a:t>I skal lave det på Havredal Praktiske Uddannelse, som ligger tæt på Frederiks og Karup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Hvornår skal I lave det?</a:t>
            </a:r>
          </a:p>
          <a:p>
            <a:pPr marL="0" indent="0" fontAlgn="base">
              <a:buNone/>
            </a:pPr>
            <a:r>
              <a:rPr lang="da-DK" sz="2200" dirty="0"/>
              <a:t>Fredag d. 22. maj 2026 </a:t>
            </a:r>
          </a:p>
          <a:p>
            <a:pPr marL="0" indent="0" fontAlgn="base">
              <a:buNone/>
            </a:pPr>
            <a:r>
              <a:rPr lang="da-DK" sz="2200" dirty="0"/>
              <a:t>Mellem kl. 9: 00 og 12:30 </a:t>
            </a:r>
          </a:p>
          <a:p>
            <a:pPr marL="0" indent="0" fontAlgn="base">
              <a:buNone/>
            </a:pPr>
            <a:r>
              <a:rPr lang="da-DK" sz="2200" dirty="0"/>
              <a:t>- I tager sikkert bussen og ankommer lidt før…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Hvor længe skal I lave det?</a:t>
            </a:r>
          </a:p>
          <a:p>
            <a:pPr marL="0" indent="0" fontAlgn="base">
              <a:buNone/>
            </a:pPr>
            <a:r>
              <a:rPr lang="da-DK" sz="2200" dirty="0"/>
              <a:t>Arrangementet varer 3,5 timer</a:t>
            </a:r>
          </a:p>
          <a:p>
            <a:pPr marL="0" indent="0" fontAlgn="base">
              <a:buNone/>
            </a:pPr>
            <a:r>
              <a:rPr lang="da-DK" sz="2200" dirty="0"/>
              <a:t>- I tager sikkert bussen hjem bagefter…</a:t>
            </a:r>
            <a:br>
              <a:rPr lang="da-DK" sz="2200" dirty="0"/>
            </a:b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Se programmet på oversigtskortet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F4D12ED-104D-06DC-38FD-E0D807E9C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r="21446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56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BA52B-21C8-94B5-BC88-D5367F1B4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7B99299-61C6-518D-0711-8794E317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Om Handz &amp; Mindz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F3AF03-75F1-337C-83EA-A9049533DFD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480568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da-DK" sz="2200" b="1" dirty="0"/>
              <a:t>Hvor meget skal I lave?</a:t>
            </a:r>
          </a:p>
          <a:p>
            <a:pPr marL="0" indent="0" fontAlgn="base">
              <a:buNone/>
            </a:pPr>
            <a:r>
              <a:rPr lang="da-DK" sz="2200" dirty="0"/>
              <a:t>Det er forskelligt hvad og hvor meget I skal lave ved de forskellige stande.</a:t>
            </a:r>
          </a:p>
          <a:p>
            <a:pPr marL="0" indent="0" fontAlgn="base">
              <a:buNone/>
            </a:pPr>
            <a:r>
              <a:rPr lang="da-DK" sz="2200" dirty="0"/>
              <a:t>På de næste sider er alle 11 stande/jobs beskrevet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Hvem skal I lave det sammen med?</a:t>
            </a:r>
          </a:p>
          <a:p>
            <a:pPr marL="0" indent="0" fontAlgn="base">
              <a:buNone/>
            </a:pPr>
            <a:r>
              <a:rPr lang="da-DK" sz="2200" dirty="0"/>
              <a:t>I skal lave det sammen med jeres klassekammerater og jeres lærer.</a:t>
            </a:r>
          </a:p>
          <a:p>
            <a:pPr marL="0" indent="0" fontAlgn="base">
              <a:buNone/>
            </a:pPr>
            <a:r>
              <a:rPr lang="da-DK" sz="2200" dirty="0"/>
              <a:t>Der kommer også elever fra andre skoler.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Hvem kan I få hjælp af?</a:t>
            </a:r>
          </a:p>
          <a:p>
            <a:pPr marL="0" indent="0" fontAlgn="base">
              <a:buNone/>
            </a:pPr>
            <a:r>
              <a:rPr lang="da-DK" sz="2200" dirty="0"/>
              <a:t>Jeres lærer(e) er med hele dagen.</a:t>
            </a:r>
          </a:p>
          <a:p>
            <a:pPr marL="0" indent="0" fontAlgn="base">
              <a:buNone/>
            </a:pPr>
            <a:endParaRPr lang="da-DK" sz="22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D14C8DF-3E41-EF65-5E61-94F53C05E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22340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46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E0200-C0B3-42D4-F219-6ADD5C72A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647C9B-5EB7-43FF-D46C-7B963373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85092" cy="660400"/>
          </a:xfrm>
        </p:spPr>
        <p:txBody>
          <a:bodyPr anchor="t">
            <a:normAutofit fontScale="90000"/>
          </a:bodyPr>
          <a:lstStyle/>
          <a:p>
            <a:r>
              <a:rPr lang="da-DK" sz="4400" noProof="0" dirty="0"/>
              <a:t>Stande/jobs i Stafetten</a:t>
            </a:r>
            <a:br>
              <a:rPr lang="da-DK" sz="4400" noProof="0" dirty="0"/>
            </a:br>
            <a:endParaRPr lang="da-DK" sz="4400" noProof="0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04468A09-61A3-30DF-8C74-00A683A38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1229"/>
              </p:ext>
            </p:extLst>
          </p:nvPr>
        </p:nvGraphicFramePr>
        <p:xfrm>
          <a:off x="406400" y="1259840"/>
          <a:ext cx="10139680" cy="50495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8588">
                  <a:extLst>
                    <a:ext uri="{9D8B030D-6E8A-4147-A177-3AD203B41FA5}">
                      <a16:colId xmlns:a16="http://schemas.microsoft.com/office/drawing/2014/main" val="3287609666"/>
                    </a:ext>
                  </a:extLst>
                </a:gridCol>
                <a:gridCol w="4125412">
                  <a:extLst>
                    <a:ext uri="{9D8B030D-6E8A-4147-A177-3AD203B41FA5}">
                      <a16:colId xmlns:a16="http://schemas.microsoft.com/office/drawing/2014/main" val="2418117086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val="1843384972"/>
                    </a:ext>
                  </a:extLst>
                </a:gridCol>
              </a:tblGrid>
              <a:tr h="420793">
                <a:tc>
                  <a:txBody>
                    <a:bodyPr/>
                    <a:lstStyle/>
                    <a:p>
                      <a:r>
                        <a:rPr lang="da-DK" dirty="0"/>
                        <a:t>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Deltagere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96084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1) </a:t>
                      </a:r>
                      <a:r>
                        <a:rPr lang="en-US" sz="1600" dirty="0" err="1"/>
                        <a:t>Sundhed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Omsorg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Hvor</a:t>
                      </a:r>
                      <a:r>
                        <a:rPr lang="en-US" sz="1600" dirty="0"/>
                        <a:t> mange jobs er der </a:t>
                      </a:r>
                      <a:r>
                        <a:rPr lang="en-US" sz="1600" dirty="0" err="1"/>
                        <a:t>på</a:t>
                      </a:r>
                      <a:r>
                        <a:rPr lang="en-US" sz="1600" dirty="0"/>
                        <a:t> et </a:t>
                      </a:r>
                      <a:r>
                        <a:rPr lang="en-US" sz="1600" dirty="0" err="1"/>
                        <a:t>plejecenter</a:t>
                      </a:r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Alle kan deltage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50745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2)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Smede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og</a:t>
                      </a:r>
                      <a:r>
                        <a:rPr lang="en-US" sz="1600" dirty="0"/>
                        <a:t> VVS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samle rør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Aftal hjemmefra, hvem der deltager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356250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3) </a:t>
                      </a:r>
                      <a:r>
                        <a:rPr lang="en-US" sz="1600" dirty="0"/>
                        <a:t>Hotel &amp; Restauration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Smagsprøver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Alle kan deltage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15019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4) Landbrug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Hvem er bedst til at malke en ko?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Aftale hjemmefra – 1-2 elever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30371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5) </a:t>
                      </a:r>
                      <a:r>
                        <a:rPr lang="en-US" sz="1600" dirty="0"/>
                        <a:t>El &amp; VVS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finde 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Alle kan deltage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741907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6) </a:t>
                      </a:r>
                      <a:r>
                        <a:rPr lang="en-US" sz="1600" dirty="0" err="1"/>
                        <a:t>Grafisk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flyve drone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Aftale hjemmefra – 3 elever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16554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7) </a:t>
                      </a:r>
                      <a:r>
                        <a:rPr lang="en-US" sz="1600" dirty="0"/>
                        <a:t>Handel og Kontor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Smagsprøver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Alle kan deltage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082281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8) </a:t>
                      </a:r>
                      <a:r>
                        <a:rPr lang="en-US" sz="1600" dirty="0"/>
                        <a:t>Service </a:t>
                      </a:r>
                      <a:r>
                        <a:rPr lang="en-US" sz="1600" dirty="0" err="1"/>
                        <a:t>og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Rengøring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rede seng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Aftale hjemmefra – 1 elev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05901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9) </a:t>
                      </a:r>
                      <a:r>
                        <a:rPr lang="en-US" sz="1600" dirty="0" err="1"/>
                        <a:t>Automekaniker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skifte dæk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Aftale hjemmefra – 2 elever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578290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10) </a:t>
                      </a:r>
                      <a:r>
                        <a:rPr lang="en-US" sz="1600" dirty="0" err="1"/>
                        <a:t>Struktør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Anlæg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lægge brosten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Aftale hjemmefra – 3 elever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94924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11)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Tip en 10’er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Alle kan deltage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9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49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8B6B0-143F-0222-6A98-B803FDE3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561488-A5A2-CD6C-69EB-13F47ACC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5341938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1: </a:t>
            </a:r>
            <a:r>
              <a:rPr lang="en-US" sz="4400" dirty="0" err="1"/>
              <a:t>Sundhed</a:t>
            </a:r>
            <a:r>
              <a:rPr lang="en-US" sz="4400" dirty="0"/>
              <a:t> og </a:t>
            </a:r>
            <a:r>
              <a:rPr lang="en-US" sz="4400" dirty="0" err="1"/>
              <a:t>Omsorg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717421-DB70-4CC8-C0EE-3C50D3E7369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Der er mange ting at lave på et plejehjem!</a:t>
            </a:r>
          </a:p>
          <a:p>
            <a:pPr marL="0" indent="0" fontAlgn="base">
              <a:buNone/>
            </a:pPr>
            <a:r>
              <a:rPr lang="da-DK" sz="2200" dirty="0"/>
              <a:t>Ved du for eksempel, hvor mange forskellige måder, man kan lave en frikadelle på? </a:t>
            </a:r>
          </a:p>
          <a:p>
            <a:pPr marL="0" indent="0" fontAlgn="base">
              <a:buNone/>
            </a:pPr>
            <a:r>
              <a:rPr lang="da-DK" sz="2200" dirty="0"/>
              <a:t>Hvis nu en af beboerne for eksempel ikke har nogen tænder, har svært ved at synke eller skal tage på i vægt.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Der er ingen konkurrence, når du besøger Toftegårdens stand, men prøv engang at lægge mærke til, hvor mange forskellige jobs, der faktisk findes på et plejehjem.</a:t>
            </a:r>
          </a:p>
          <a:p>
            <a:pPr marL="0" indent="0" fontAlgn="base">
              <a:buNone/>
            </a:pPr>
            <a:r>
              <a:rPr lang="da-DK" sz="2200" dirty="0"/>
              <a:t>Snak om det på klassen og se, hvem der kan huske flest. </a:t>
            </a:r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E830920-7AE9-98D3-648A-CA3C63616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26242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90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5197B-2E4E-7F54-85F2-96C083F07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4A3EB4-C690-04C4-7314-CE900406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2: </a:t>
            </a:r>
            <a:r>
              <a:rPr lang="en-US" sz="4400" dirty="0" err="1"/>
              <a:t>Smede</a:t>
            </a:r>
            <a:r>
              <a:rPr lang="en-US" sz="4400" dirty="0"/>
              <a:t> og VVS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1AB069-2382-BB80-88EA-43AA6D9C90D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Når Ulbjerg Smede og VVS viser frem, så kan man se tingene med hænderne. </a:t>
            </a:r>
          </a:p>
          <a:p>
            <a:pPr marL="0" indent="0" fontAlgn="base">
              <a:buNone/>
            </a:pPr>
            <a:r>
              <a:rPr lang="da-DK" sz="2200" dirty="0"/>
              <a:t>Hvem tror de er bedst til at samle rør? </a:t>
            </a:r>
          </a:p>
          <a:p>
            <a:pPr marL="0" indent="0" fontAlgn="base">
              <a:buNone/>
            </a:pPr>
            <a:r>
              <a:rPr lang="da-DK" sz="2200" dirty="0"/>
              <a:t>Skal du have lov at prøve?</a:t>
            </a:r>
          </a:p>
          <a:p>
            <a:pPr marL="0" indent="0" fontAlgn="base">
              <a:buNone/>
            </a:pPr>
            <a:r>
              <a:rPr lang="da-DK" sz="2200" dirty="0"/>
              <a:t>Særligt det med at samle rør bliver vanvittigt vigtigt i fremtiden, hvor alting skal være grønnere, smartere og hurtigere.</a:t>
            </a:r>
          </a:p>
          <a:p>
            <a:pPr marL="0" indent="0" fontAlgn="base">
              <a:buNone/>
            </a:pPr>
            <a:r>
              <a:rPr lang="da-DK" sz="2200" dirty="0"/>
              <a:t> </a:t>
            </a:r>
          </a:p>
          <a:p>
            <a:pPr marL="0" indent="0" fontAlgn="base">
              <a:buNone/>
            </a:pPr>
            <a:r>
              <a:rPr lang="da-DK" sz="2200" dirty="0"/>
              <a:t>Der er en konkurrence her, så måske skal I aftale på forhånd, hvem der kunne tænke sig at prøve kræfter med stål og gevind. 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DD3E7EB-A2CE-F43B-402E-9213B3A25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r="17095" b="-1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62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6652A-18BA-11EE-16CC-67FA6B2BC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21668A1-79F2-4C6A-76A5-98DF469A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3: Hotel &amp; Restauration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60768-E3B4-5918-9A6E-832A6DFCA4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På hospitalet i Viborg laves der mad til alle, både ansatte og indlagte.</a:t>
            </a:r>
            <a:br>
              <a:rPr lang="da-DK" sz="2200" dirty="0"/>
            </a:b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Men kan man bare servere det samme for alle? Hvad nu hvis nogen skal opereres i morgen? Eller lige er blevet opereret i går?</a:t>
            </a:r>
            <a:br>
              <a:rPr lang="da-DK" sz="2200" dirty="0"/>
            </a:b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Køkkenet har både bagere og ernæringsassistenter – og de laver rigtigt meget mad hver eneste dag.</a:t>
            </a:r>
          </a:p>
          <a:p>
            <a:pPr marL="0" indent="0" fontAlgn="base">
              <a:buNone/>
            </a:pPr>
            <a:br>
              <a:rPr lang="da-DK" sz="2200" dirty="0"/>
            </a:br>
            <a:r>
              <a:rPr lang="da-DK" sz="2200" dirty="0"/>
              <a:t>Og vigtigst af alt: </a:t>
            </a:r>
            <a:br>
              <a:rPr lang="da-DK" sz="2200" dirty="0"/>
            </a:br>
            <a:r>
              <a:rPr lang="da-DK" sz="2200" dirty="0"/>
              <a:t>Selvom der ikke er konkurrence på denne stand, så kan man få lov at smage noget lækkert.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6CE9D5A-67A3-CF28-EC6F-57208394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14920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86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ECABB-6223-B83B-3FD8-2F131F3B4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287E11-A55A-FBB9-81B3-ECCD7E3E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4: </a:t>
            </a:r>
            <a:r>
              <a:rPr lang="en-US" sz="4400" dirty="0" err="1"/>
              <a:t>Landbrug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760243-EFCE-9F2E-4CA4-D4B642D493F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Havredal Praktiske Uddannelser hjælper elever med at blive klar til en læreplads.</a:t>
            </a:r>
          </a:p>
          <a:p>
            <a:pPr marL="0" indent="0" fontAlgn="base">
              <a:buNone/>
            </a:pPr>
            <a:r>
              <a:rPr lang="da-DK" sz="2200" dirty="0"/>
              <a:t>Bl.a. i landbruget.</a:t>
            </a:r>
          </a:p>
          <a:p>
            <a:pPr marL="0" indent="0" fontAlgn="base">
              <a:buNone/>
            </a:pPr>
            <a:endParaRPr lang="da-DK" sz="2200" dirty="0"/>
          </a:p>
          <a:p>
            <a:pPr fontAlgn="base"/>
            <a:r>
              <a:rPr lang="da-DK" sz="2200" dirty="0">
                <a:latin typeface="Calibri"/>
                <a:ea typeface="Calibri"/>
                <a:cs typeface="Calibri"/>
              </a:rPr>
              <a:t>Her er en konkurrence, hvor man kan </a:t>
            </a:r>
            <a:r>
              <a:rPr lang="da-DK" sz="2200">
                <a:latin typeface="Calibri"/>
                <a:ea typeface="Calibri"/>
                <a:cs typeface="Calibri"/>
              </a:rPr>
              <a:t>prøve at malke.</a:t>
            </a:r>
            <a:endParaRPr lang="da-DK" sz="2200">
              <a:ea typeface="Calibri"/>
            </a:endParaRPr>
          </a:p>
          <a:p>
            <a:r>
              <a:rPr lang="da-DK" sz="2200">
                <a:latin typeface="Calibri"/>
                <a:ea typeface="Calibri"/>
                <a:cs typeface="Calibri"/>
              </a:rPr>
              <a:t>Opgaven går ud på at malke mest muligt vand ud af yveret på en ”kunstig” ko</a:t>
            </a:r>
          </a:p>
          <a:p>
            <a:pPr fontAlgn="base"/>
            <a:br>
              <a:rPr lang="da-DK" sz="2200" dirty="0"/>
            </a:br>
            <a:r>
              <a:rPr lang="da-DK" sz="2200" dirty="0">
                <a:latin typeface="Calibri"/>
                <a:ea typeface="Calibri"/>
                <a:cs typeface="Calibri"/>
              </a:rPr>
              <a:t>Aftal gerne på forhånd 1-2, som I tror vil </a:t>
            </a:r>
            <a:r>
              <a:rPr lang="da-DK" sz="2200">
                <a:latin typeface="Calibri"/>
                <a:ea typeface="Calibri"/>
                <a:cs typeface="Calibri"/>
              </a:rPr>
              <a:t>være den/de bedste til at fylde spanden.</a:t>
            </a:r>
            <a:endParaRPr lang="da-DK" sz="2200" dirty="0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Holstein-koen er en højt specialiseret malkeko | Maskinbladet">
            <a:extLst>
              <a:ext uri="{FF2B5EF4-FFF2-40B4-BE49-F238E27FC236}">
                <a16:creationId xmlns:a16="http://schemas.microsoft.com/office/drawing/2014/main" id="{3ED08981-80A3-9981-C4C3-CF7CF74F7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49" t="350" r="14630" b="-115"/>
          <a:stretch>
            <a:fillRect/>
          </a:stretch>
        </p:blipFill>
        <p:spPr>
          <a:xfrm>
            <a:off x="6021917" y="462358"/>
            <a:ext cx="4732210" cy="44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5269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a test10">
  <a:themeElements>
    <a:clrScheme name="Viborg kommun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919E"/>
      </a:accent1>
      <a:accent2>
        <a:srgbClr val="C36700"/>
      </a:accent2>
      <a:accent3>
        <a:srgbClr val="979DA4"/>
      </a:accent3>
      <a:accent4>
        <a:srgbClr val="F0C900"/>
      </a:accent4>
      <a:accent5>
        <a:srgbClr val="1C549B"/>
      </a:accent5>
      <a:accent6>
        <a:srgbClr val="C1CE1D"/>
      </a:accent6>
      <a:hlink>
        <a:srgbClr val="B0CED7"/>
      </a:hlink>
      <a:folHlink>
        <a:srgbClr val="B3C7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as_Skabelon_2025_1  -  Skrivebeskyttet" id="{AA66244A-C8E7-41DC-961B-CA722F14C624}" vid="{2D4D3FDC-B9DF-489C-8881-959A6F118D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58056e-870d-44e6-99d0-b99b6df4d36e">
      <Terms xmlns="http://schemas.microsoft.com/office/infopath/2007/PartnerControls"/>
    </lcf76f155ced4ddcb4097134ff3c332f>
    <TaxCatchAll xmlns="c953c0b5-9f8e-4147-b428-474b29ef09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0EDC932FE80B4E8005DF303FB82CE9" ma:contentTypeVersion="19" ma:contentTypeDescription="Opret et nyt dokument." ma:contentTypeScope="" ma:versionID="126caf02950d6987c73578ad16c33479">
  <xsd:schema xmlns:xsd="http://www.w3.org/2001/XMLSchema" xmlns:xs="http://www.w3.org/2001/XMLSchema" xmlns:p="http://schemas.microsoft.com/office/2006/metadata/properties" xmlns:ns2="6058056e-870d-44e6-99d0-b99b6df4d36e" xmlns:ns3="c953c0b5-9f8e-4147-b428-474b29ef09c9" targetNamespace="http://schemas.microsoft.com/office/2006/metadata/properties" ma:root="true" ma:fieldsID="b1a8d17718ed6aa48d3eec05d4af5a9e" ns2:_="" ns3:_="">
    <xsd:import namespace="6058056e-870d-44e6-99d0-b99b6df4d36e"/>
    <xsd:import namespace="c953c0b5-9f8e-4147-b428-474b29ef0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8056e-870d-44e6-99d0-b99b6df4d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5ab6b130-f10e-446e-b9e8-82f0004314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3c0b5-9f8e-4147-b428-474b29ef0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d952d4-eb1d-44f2-b657-472172d75811}" ma:internalName="TaxCatchAll" ma:showField="CatchAllData" ma:web="c953c0b5-9f8e-4147-b428-474b29ef0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A034AD-031E-4D25-81B5-94D912807E8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f36c91ec-185f-4a36-870b-246b25cea7ee"/>
    <ds:schemaRef ds:uri="http://purl.org/dc/terms/"/>
    <ds:schemaRef ds:uri="4c93b33b-794d-4bcd-a0ff-1c74ef345153"/>
    <ds:schemaRef ds:uri="http://schemas.microsoft.com/office/infopath/2007/PartnerControls"/>
    <ds:schemaRef ds:uri="http://www.w3.org/XML/1998/namespace"/>
    <ds:schemaRef ds:uri="6058056e-870d-44e6-99d0-b99b6df4d36e"/>
    <ds:schemaRef ds:uri="c953c0b5-9f8e-4147-b428-474b29ef09c9"/>
  </ds:schemaRefs>
</ds:datastoreItem>
</file>

<file path=customXml/itemProps2.xml><?xml version="1.0" encoding="utf-8"?>
<ds:datastoreItem xmlns:ds="http://schemas.openxmlformats.org/officeDocument/2006/customXml" ds:itemID="{02464B4D-5339-47C9-8B8A-F70E14DFF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58056e-870d-44e6-99d0-b99b6df4d36e"/>
    <ds:schemaRef ds:uri="c953c0b5-9f8e-4147-b428-474b29ef09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0F1969-FC40-4FAF-9215-1898E538B8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Viborg Kommune</Template>
  <TotalTime>243</TotalTime>
  <Words>1260</Words>
  <Application>Microsoft Office PowerPoint</Application>
  <PresentationFormat>Widescreen</PresentationFormat>
  <Paragraphs>154</Paragraphs>
  <Slides>18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powerpoint tema test10</vt:lpstr>
      <vt:lpstr>Acrobat Document</vt:lpstr>
      <vt:lpstr> Velkommen til Handz &amp; Mindz </vt:lpstr>
      <vt:lpstr>Om Handz &amp; Mindz </vt:lpstr>
      <vt:lpstr>Om Handz &amp; Mindz </vt:lpstr>
      <vt:lpstr>Om Handz &amp; Mindz </vt:lpstr>
      <vt:lpstr>Stande/jobs i Stafetten </vt:lpstr>
      <vt:lpstr>1: Sundhed og Omsorg </vt:lpstr>
      <vt:lpstr>2: Smede og VVS </vt:lpstr>
      <vt:lpstr>3: Hotel &amp; Restauration </vt:lpstr>
      <vt:lpstr>4: Landbrug </vt:lpstr>
      <vt:lpstr>5: El &amp; VVS </vt:lpstr>
      <vt:lpstr>6: Grafisk </vt:lpstr>
      <vt:lpstr>7: Handel og Kontor </vt:lpstr>
      <vt:lpstr>8: Service og Rengøring </vt:lpstr>
      <vt:lpstr>9: Automekaniker </vt:lpstr>
      <vt:lpstr>10: Struktør og Anlæg </vt:lpstr>
      <vt:lpstr>11: Transport </vt:lpstr>
      <vt:lpstr>Før i kommer… </vt:lpstr>
      <vt:lpstr> Vi ses til Handz &amp; Mindz </vt:lpstr>
    </vt:vector>
  </TitlesOfParts>
  <Company>Viborg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Bundgaard Brandt</dc:creator>
  <cp:lastModifiedBy>Karen Bundgaard Brandt</cp:lastModifiedBy>
  <cp:revision>32</cp:revision>
  <dcterms:created xsi:type="dcterms:W3CDTF">2025-05-01T08:17:23Z</dcterms:created>
  <dcterms:modified xsi:type="dcterms:W3CDTF">2026-05-07T08:46:07Z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0x010100540EDC932FE80B4E8005DF303FB82CE9</vt:lpwstr>
  </property>
</Properties>
</file>